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90" r:id="rId4"/>
    <p:sldId id="260" r:id="rId5"/>
    <p:sldId id="257" r:id="rId6"/>
    <p:sldId id="262" r:id="rId7"/>
    <p:sldId id="291" r:id="rId8"/>
    <p:sldId id="261" r:id="rId9"/>
    <p:sldId id="268" r:id="rId10"/>
    <p:sldId id="272" r:id="rId11"/>
    <p:sldId id="273" r:id="rId12"/>
    <p:sldId id="264" r:id="rId13"/>
    <p:sldId id="275" r:id="rId14"/>
    <p:sldId id="274" r:id="rId15"/>
    <p:sldId id="294" r:id="rId16"/>
    <p:sldId id="293" r:id="rId17"/>
    <p:sldId id="295" r:id="rId18"/>
    <p:sldId id="296" r:id="rId19"/>
    <p:sldId id="298" r:id="rId20"/>
    <p:sldId id="297" r:id="rId21"/>
    <p:sldId id="263" r:id="rId22"/>
    <p:sldId id="276" r:id="rId23"/>
    <p:sldId id="28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300" r:id="rId33"/>
    <p:sldId id="301" r:id="rId34"/>
    <p:sldId id="286" r:id="rId35"/>
    <p:sldId id="269" r:id="rId36"/>
    <p:sldId id="29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FFFF9F"/>
    <a:srgbClr val="FFFF5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7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3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067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/>
        </p:nvGraphicFramePr>
        <p:xfrm>
          <a:off x="47328" y="60081"/>
          <a:ext cx="12095665" cy="6399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39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88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 명 작성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그룹 타이틀 명 작성</a:t>
            </a:r>
          </a:p>
        </p:txBody>
      </p:sp>
    </p:spTree>
    <p:extLst>
      <p:ext uri="{BB962C8B-B14F-4D97-AF65-F5344CB8AC3E}">
        <p14:creationId xmlns:p14="http://schemas.microsoft.com/office/powerpoint/2010/main" val="68330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1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4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4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71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4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6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5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AE43-A64D-4206-8D8B-918652D97E7F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1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067" y="2810933"/>
            <a:ext cx="9144000" cy="1054630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도서 관리 프로그램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65684" y="416033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 호 </a:t>
            </a:r>
            <a:r>
              <a:rPr lang="ko-KR" altLang="en-US" b="1" dirty="0" err="1">
                <a:solidFill>
                  <a:schemeClr val="bg1"/>
                </a:solidFill>
              </a:rPr>
              <a:t>룡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065020" y="3907367"/>
            <a:ext cx="7934960" cy="82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065020" y="3973248"/>
            <a:ext cx="7934960" cy="82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4A105-5B3E-42B0-B810-EA3D5474AA5C}"/>
              </a:ext>
            </a:extLst>
          </p:cNvPr>
          <p:cNvSpPr/>
          <p:nvPr/>
        </p:nvSpPr>
        <p:spPr>
          <a:xfrm>
            <a:off x="262361" y="236538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9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23335F4-2B00-A744-20E8-F06E23722D61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7956492" y="4918061"/>
            <a:ext cx="2310326" cy="333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D6C3309-E66B-7420-608F-E2ED4A0C440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05059" y="2215422"/>
            <a:ext cx="694905" cy="1592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A94ED1-CF74-5B64-4BAC-EF14FA3223A7}"/>
              </a:ext>
            </a:extLst>
          </p:cNvPr>
          <p:cNvCxnSpPr>
            <a:cxnSpLocks/>
          </p:cNvCxnSpPr>
          <p:nvPr/>
        </p:nvCxnSpPr>
        <p:spPr>
          <a:xfrm>
            <a:off x="2754968" y="3585411"/>
            <a:ext cx="1310475" cy="773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91156"/>
              </p:ext>
            </p:extLst>
          </p:nvPr>
        </p:nvGraphicFramePr>
        <p:xfrm>
          <a:off x="974013" y="1502749"/>
          <a:ext cx="1796481" cy="3017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648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29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</a:t>
                      </a:r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BookListView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871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num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infolist</a:t>
                      </a:r>
                      <a:r>
                        <a:rPr lang="en-US" altLang="ko-KR" sz="900" baseline="0" dirty="0"/>
                        <a:t>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isinsert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isupdate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649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AdminBookListView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mainGui</a:t>
                      </a:r>
                      <a:r>
                        <a:rPr lang="en-US" altLang="ko-KR" sz="900" dirty="0"/>
                        <a:t>():void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listAll</a:t>
                      </a:r>
                      <a:r>
                        <a:rPr lang="en-US" altLang="ko-KR" sz="900" dirty="0"/>
                        <a:t>():void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listselcet</a:t>
                      </a:r>
                      <a:r>
                        <a:rPr lang="en-US" altLang="ko-KR" sz="900" dirty="0"/>
                        <a:t>(String</a:t>
                      </a:r>
                      <a:r>
                        <a:rPr lang="en-US" altLang="ko-KR" sz="900" baseline="0" dirty="0"/>
                        <a:t>):void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+title():void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bookinfoSet</a:t>
                      </a:r>
                      <a:r>
                        <a:rPr lang="en-US" altLang="ko-KR" sz="900" baseline="0" dirty="0"/>
                        <a:t>():String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setJtitle</a:t>
                      </a:r>
                      <a:r>
                        <a:rPr lang="en-US" altLang="ko-KR" sz="900" baseline="0" dirty="0"/>
                        <a:t>(String):void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+Clicked():void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49739"/>
              </p:ext>
            </p:extLst>
          </p:nvPr>
        </p:nvGraphicFramePr>
        <p:xfrm>
          <a:off x="8468146" y="1181689"/>
          <a:ext cx="1565676" cy="3429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5676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38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AdminCheckOutView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1246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num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-combo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jid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arr</a:t>
                      </a:r>
                      <a:r>
                        <a:rPr lang="en-US" altLang="ko-KR" sz="900" baseline="0" dirty="0"/>
                        <a:t> : String[]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infolist</a:t>
                      </a:r>
                      <a:r>
                        <a:rPr lang="en-US" altLang="ko-KR" sz="900" baseline="0" dirty="0"/>
                        <a:t>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isinsert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isupdate</a:t>
                      </a:r>
                      <a:r>
                        <a:rPr lang="en-US" altLang="ko-KR" sz="900" baseline="0" dirty="0"/>
                        <a:t> : Boolean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comtext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692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AdminCheckOutView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mainGui</a:t>
                      </a:r>
                      <a:r>
                        <a:rPr lang="en-US" altLang="ko-KR" sz="900" dirty="0"/>
                        <a:t>():void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BookAllList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int</a:t>
                      </a:r>
                      <a:r>
                        <a:rPr lang="en-US" altLang="ko-KR" sz="900" dirty="0"/>
                        <a:t>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BookLatelist</a:t>
                      </a:r>
                      <a:r>
                        <a:rPr lang="en-US" altLang="ko-KR" sz="900" dirty="0"/>
                        <a:t>()</a:t>
                      </a:r>
                      <a:r>
                        <a:rPr lang="en-US" altLang="ko-KR" sz="900" baseline="0" dirty="0"/>
                        <a:t> : void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BooktitleList</a:t>
                      </a:r>
                      <a:r>
                        <a:rPr lang="en-US" altLang="ko-KR" sz="900" dirty="0"/>
                        <a:t>(String):void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+title():String[]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+Clicked():void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11991"/>
              </p:ext>
            </p:extLst>
          </p:nvPr>
        </p:nvGraphicFramePr>
        <p:xfrm>
          <a:off x="10266818" y="3140482"/>
          <a:ext cx="1687434" cy="355515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87434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63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AdminMemberListView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1280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num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-overlap ;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infolist</a:t>
                      </a:r>
                      <a:r>
                        <a:rPr lang="en-US" altLang="ko-KR" sz="900" baseline="0" dirty="0"/>
                        <a:t>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isinsert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isupdate</a:t>
                      </a:r>
                      <a:r>
                        <a:rPr lang="en-US" altLang="ko-KR" sz="900" baseline="0" dirty="0"/>
                        <a:t> : Boolean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comtext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14672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AdminMemberListView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mainGui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+Enabled()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listAll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listselect</a:t>
                      </a:r>
                      <a:r>
                        <a:rPr lang="en-US" altLang="ko-KR" sz="900" dirty="0"/>
                        <a:t>(String)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nlistselect</a:t>
                      </a:r>
                      <a:r>
                        <a:rPr lang="en-US" altLang="ko-KR" sz="900" dirty="0"/>
                        <a:t>(String)</a:t>
                      </a:r>
                      <a:r>
                        <a:rPr lang="en-US" altLang="ko-KR" sz="900" baseline="0" dirty="0"/>
                        <a:t> : void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+title():String[]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memberinfoSet</a:t>
                      </a:r>
                      <a:r>
                        <a:rPr lang="en-US" altLang="ko-KR" sz="900" dirty="0"/>
                        <a:t>()</a:t>
                      </a:r>
                      <a:r>
                        <a:rPr lang="en-US" altLang="ko-KR" sz="900" baseline="0" dirty="0"/>
                        <a:t>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+Clicked():void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15528"/>
              </p:ext>
            </p:extLst>
          </p:nvPr>
        </p:nvGraphicFramePr>
        <p:xfrm>
          <a:off x="3117626" y="775242"/>
          <a:ext cx="1687433" cy="2880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87433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35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LibraryReturnView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829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num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-overlap ;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jid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arr</a:t>
                      </a:r>
                      <a:r>
                        <a:rPr lang="en-US" altLang="ko-KR" sz="900" baseline="0" dirty="0"/>
                        <a:t> : String[]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LibraryReturnView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mainGui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+title() : String[]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+Clicked()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BookAllList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BooktitleList</a:t>
                      </a:r>
                      <a:r>
                        <a:rPr lang="en-US" altLang="ko-KR" sz="900" dirty="0"/>
                        <a:t>(String)</a:t>
                      </a:r>
                      <a:r>
                        <a:rPr lang="en-US" altLang="ko-KR" sz="900" baseline="0" dirty="0"/>
                        <a:t> : void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+Clicked() : void</a:t>
                      </a:r>
                    </a:p>
                    <a:p>
                      <a:pPr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60393"/>
              </p:ext>
            </p:extLst>
          </p:nvPr>
        </p:nvGraphicFramePr>
        <p:xfrm>
          <a:off x="505493" y="4629431"/>
          <a:ext cx="2543559" cy="2118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43559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BookListArr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BooKListArr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resultAll</a:t>
                      </a:r>
                      <a:r>
                        <a:rPr lang="en-US" altLang="ko-KR" sz="900" baseline="0" dirty="0"/>
                        <a:t>()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resultTitle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returnAll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returnTitle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adminAll</a:t>
                      </a:r>
                      <a:r>
                        <a:rPr lang="en-US" altLang="ko-KR" sz="900" baseline="0" dirty="0"/>
                        <a:t>()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adminTitle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adminReturnAll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int</a:t>
                      </a:r>
                      <a:r>
                        <a:rPr lang="en-US" altLang="ko-KR" sz="900" baseline="0" dirty="0"/>
                        <a:t>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adminReturnSelect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adminReturnidSelect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adminReturntitleSelect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adminReturnLate</a:t>
                      </a:r>
                      <a:r>
                        <a:rPr lang="en-US" altLang="ko-KR" sz="900" baseline="0" dirty="0"/>
                        <a:t>() : Object[][]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292502"/>
              </p:ext>
            </p:extLst>
          </p:nvPr>
        </p:nvGraphicFramePr>
        <p:xfrm>
          <a:off x="5416754" y="1066084"/>
          <a:ext cx="1895957" cy="21267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95957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35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LibrarysearchView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829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LibrarysearchView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booksearchGui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+title()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BookAllList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BookselectList</a:t>
                      </a:r>
                      <a:r>
                        <a:rPr lang="en-US" altLang="ko-KR" sz="900" baseline="0" dirty="0"/>
                        <a:t>(String) : void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+Clicked()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161944"/>
              </p:ext>
            </p:extLst>
          </p:nvPr>
        </p:nvGraphicFramePr>
        <p:xfrm>
          <a:off x="4065443" y="3807596"/>
          <a:ext cx="3891049" cy="28880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1049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25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BookVo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1710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author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genre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publisher : String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publication_date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purchase_date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checkout_date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return_date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amount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id : String 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chtitle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late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220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String,String,String,String,String,String,int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7A343E8-69EB-CC11-771E-4E498673152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364732" y="3192851"/>
            <a:ext cx="0" cy="614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9F56DC4-E08A-4890-2CB7-740763B208B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966452" y="2896189"/>
            <a:ext cx="501694" cy="89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4AACAA-D017-56F4-A048-8BC9C73EAFB9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049052" y="5251618"/>
            <a:ext cx="1016391" cy="436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A0D25F2-9B11-69EB-CC0B-A0FAFA289DEA}"/>
              </a:ext>
            </a:extLst>
          </p:cNvPr>
          <p:cNvSpPr txBox="1"/>
          <p:nvPr/>
        </p:nvSpPr>
        <p:spPr>
          <a:xfrm>
            <a:off x="3000477" y="4187359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8AA6FB8-E0C5-A060-B382-BF1CA67C8CF6}"/>
              </a:ext>
            </a:extLst>
          </p:cNvPr>
          <p:cNvSpPr txBox="1"/>
          <p:nvPr/>
        </p:nvSpPr>
        <p:spPr>
          <a:xfrm>
            <a:off x="3245988" y="5439010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1A93B12-E494-A69C-7130-009A18ADDAE6}"/>
              </a:ext>
            </a:extLst>
          </p:cNvPr>
          <p:cNvSpPr txBox="1"/>
          <p:nvPr/>
        </p:nvSpPr>
        <p:spPr>
          <a:xfrm>
            <a:off x="4733407" y="3542039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89D193-F88F-879A-0182-6D40F6706035}"/>
              </a:ext>
            </a:extLst>
          </p:cNvPr>
          <p:cNvSpPr txBox="1"/>
          <p:nvPr/>
        </p:nvSpPr>
        <p:spPr>
          <a:xfrm>
            <a:off x="6335127" y="3295818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66C435-08D7-68ED-16C2-C81954E39680}"/>
              </a:ext>
            </a:extLst>
          </p:cNvPr>
          <p:cNvSpPr txBox="1"/>
          <p:nvPr/>
        </p:nvSpPr>
        <p:spPr>
          <a:xfrm>
            <a:off x="7553568" y="3068821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0577ADC-6A83-411B-BFF8-85715473418F}"/>
              </a:ext>
            </a:extLst>
          </p:cNvPr>
          <p:cNvSpPr txBox="1"/>
          <p:nvPr/>
        </p:nvSpPr>
        <p:spPr>
          <a:xfrm>
            <a:off x="8883688" y="5128507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A5DD0E-0CFA-9091-4DFA-342A62E9562A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F0672A2-C146-FF53-5AAD-B57BF754FAA6}"/>
              </a:ext>
            </a:extLst>
          </p:cNvPr>
          <p:cNvSpPr txBox="1"/>
          <p:nvPr/>
        </p:nvSpPr>
        <p:spPr>
          <a:xfrm>
            <a:off x="697977" y="981967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-Class Diagram</a:t>
            </a:r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2522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808106"/>
              </p:ext>
            </p:extLst>
          </p:nvPr>
        </p:nvGraphicFramePr>
        <p:xfrm>
          <a:off x="5516251" y="3640440"/>
          <a:ext cx="3571460" cy="20101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71460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48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MemberVo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6916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pwdck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-name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tel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-email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-gender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-birth : String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592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52541"/>
              </p:ext>
            </p:extLst>
          </p:nvPr>
        </p:nvGraphicFramePr>
        <p:xfrm>
          <a:off x="7971675" y="841339"/>
          <a:ext cx="1915001" cy="1241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500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02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MemberupdateView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323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647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MemberupdateView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MemberupdateViewGui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searchID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3D15FB76-429C-AC76-3B5F-6223DD0CF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76833"/>
              </p:ext>
            </p:extLst>
          </p:nvPr>
        </p:nvGraphicFramePr>
        <p:xfrm>
          <a:off x="3882026" y="785282"/>
          <a:ext cx="2064894" cy="132920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64894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AdminMemberSearch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AdminMemberSearch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memberAll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() : Object[][]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memberidSelect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(String) : Object[][]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idSelect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Object[][]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nameSelect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Object[][]</a:t>
                      </a:r>
                    </a:p>
                    <a:p>
                      <a:pPr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EFCEA13-1884-689F-EEE8-EB6B53A61EDC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4914473" y="2114489"/>
            <a:ext cx="1705810" cy="1522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9098D9-0E3C-04E4-9D69-891DE9F8B2DA}"/>
              </a:ext>
            </a:extLst>
          </p:cNvPr>
          <p:cNvCxnSpPr>
            <a:cxnSpLocks/>
          </p:cNvCxnSpPr>
          <p:nvPr/>
        </p:nvCxnSpPr>
        <p:spPr>
          <a:xfrm flipH="1">
            <a:off x="7971675" y="2083259"/>
            <a:ext cx="982900" cy="1557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6D64EED-F2B8-F0E8-6961-947DB0CCDBD6}"/>
              </a:ext>
            </a:extLst>
          </p:cNvPr>
          <p:cNvSpPr txBox="1"/>
          <p:nvPr/>
        </p:nvSpPr>
        <p:spPr>
          <a:xfrm>
            <a:off x="4914473" y="2807257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B0900-9675-E96A-7C8D-0CDA34F61061}"/>
              </a:ext>
            </a:extLst>
          </p:cNvPr>
          <p:cNvSpPr txBox="1"/>
          <p:nvPr/>
        </p:nvSpPr>
        <p:spPr>
          <a:xfrm>
            <a:off x="7871308" y="2580028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EE0CB036-D17C-713B-2558-4B47E781F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964405"/>
              </p:ext>
            </p:extLst>
          </p:nvPr>
        </p:nvGraphicFramePr>
        <p:xfrm>
          <a:off x="1120744" y="2659531"/>
          <a:ext cx="2617948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17948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12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MemberDAO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978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-driver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url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-user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-password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-con : Connection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pstmt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PreparedStatement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rs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ResultSet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18723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MemberDAO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insertData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updateData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adupdateData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AllupdateData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deleteData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memberAllList</a:t>
                      </a:r>
                      <a:r>
                        <a:rPr lang="en-US" altLang="ko-KR" sz="900" baseline="0" dirty="0"/>
                        <a:t>()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getIdList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getnameList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adSelectID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LoginData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idCheck</a:t>
                      </a:r>
                      <a:r>
                        <a:rPr lang="en-US" altLang="ko-KR" sz="900" baseline="0" dirty="0"/>
                        <a:t>(String)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connDB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6C02DCB-9986-4194-D3F4-4A6B6E4263C6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3738692" y="4305451"/>
            <a:ext cx="1777559" cy="340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FA19B80-8A53-7F4B-6570-166C932B25FD}"/>
              </a:ext>
            </a:extLst>
          </p:cNvPr>
          <p:cNvSpPr txBox="1"/>
          <p:nvPr/>
        </p:nvSpPr>
        <p:spPr>
          <a:xfrm>
            <a:off x="4319200" y="4167114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22F111-03A2-7335-8C79-77C9F7A59C49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34C603-460B-70D8-7C13-415493810F36}"/>
              </a:ext>
            </a:extLst>
          </p:cNvPr>
          <p:cNvSpPr txBox="1"/>
          <p:nvPr/>
        </p:nvSpPr>
        <p:spPr>
          <a:xfrm>
            <a:off x="697977" y="981967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-Class Diagram</a:t>
            </a:r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3839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610AD-4315-39B8-6477-73DD9CAD0126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5256745D-8532-F47A-A60C-BE31DD697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74785"/>
              </p:ext>
            </p:extLst>
          </p:nvPr>
        </p:nvGraphicFramePr>
        <p:xfrm>
          <a:off x="88900" y="791663"/>
          <a:ext cx="12014200" cy="59463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bg1"/>
                  </a:outerShdw>
                </a:effectLst>
                <a:tableStyleId>{5C22544A-7EE6-4342-B048-85BDC9FD1C3A}</a:tableStyleId>
              </a:tblPr>
              <a:tblGrid>
                <a:gridCol w="2402840">
                  <a:extLst>
                    <a:ext uri="{9D8B030D-6E8A-4147-A177-3AD203B41FA5}">
                      <a16:colId xmlns:a16="http://schemas.microsoft.com/office/drawing/2014/main" val="631537905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757845751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01133479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518284103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3275937129"/>
                    </a:ext>
                  </a:extLst>
                </a:gridCol>
              </a:tblGrid>
              <a:tr h="283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시퀀스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SD001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로그인 및 회원 정보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2022-07-23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이호룡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802446"/>
                  </a:ext>
                </a:extLst>
              </a:tr>
              <a:tr h="24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설명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로그인 </a:t>
                      </a:r>
                      <a:r>
                        <a:rPr lang="en-US" altLang="ko-KR" sz="1200" dirty="0">
                          <a:ln>
                            <a:noFill/>
                          </a:ln>
                        </a:rPr>
                        <a:t>,</a:t>
                      </a:r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회원가입 </a:t>
                      </a:r>
                      <a:r>
                        <a:rPr lang="en-US" altLang="ko-KR" sz="1200" dirty="0">
                          <a:ln>
                            <a:noFill/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수정</a:t>
                      </a:r>
                      <a:r>
                        <a:rPr lang="en-US" altLang="ko-KR" sz="1200" dirty="0">
                          <a:ln>
                            <a:noFill/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탈퇴 기능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948654"/>
                  </a:ext>
                </a:extLst>
              </a:tr>
              <a:tr h="538877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3990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55BE4E4D-A1CB-90B2-03B6-073876185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75" y="1429284"/>
            <a:ext cx="7766050" cy="52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921FB188-B5FC-56A4-3131-DC789EDBF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01565"/>
              </p:ext>
            </p:extLst>
          </p:nvPr>
        </p:nvGraphicFramePr>
        <p:xfrm>
          <a:off x="88900" y="791663"/>
          <a:ext cx="12014200" cy="5946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2840">
                  <a:extLst>
                    <a:ext uri="{9D8B030D-6E8A-4147-A177-3AD203B41FA5}">
                      <a16:colId xmlns:a16="http://schemas.microsoft.com/office/drawing/2014/main" val="631537905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757845751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01133479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518284103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3275937129"/>
                    </a:ext>
                  </a:extLst>
                </a:gridCol>
              </a:tblGrid>
              <a:tr h="283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시퀀스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SD002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전용 도서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2022-07-23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이호룡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802446"/>
                  </a:ext>
                </a:extLst>
              </a:tr>
              <a:tr h="24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 전용으로 도서 조회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대출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반납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948654"/>
                  </a:ext>
                </a:extLst>
              </a:tr>
              <a:tr h="538877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3990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610AD-4315-39B8-6477-73DD9CAD0126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CD0475-1CB7-32B7-2680-98EDE1D36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1436685"/>
            <a:ext cx="8242300" cy="52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0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AF7307B-DDE0-E0B3-0E31-D2D7FE558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413297"/>
              </p:ext>
            </p:extLst>
          </p:nvPr>
        </p:nvGraphicFramePr>
        <p:xfrm>
          <a:off x="88900" y="791663"/>
          <a:ext cx="12014200" cy="5946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2840">
                  <a:extLst>
                    <a:ext uri="{9D8B030D-6E8A-4147-A177-3AD203B41FA5}">
                      <a16:colId xmlns:a16="http://schemas.microsoft.com/office/drawing/2014/main" val="631537905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757845751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01133479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518284103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3275937129"/>
                    </a:ext>
                  </a:extLst>
                </a:gridCol>
              </a:tblGrid>
              <a:tr h="283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시퀀스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SD003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전용 도서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2022-07-23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이호룡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802446"/>
                  </a:ext>
                </a:extLst>
              </a:tr>
              <a:tr h="24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관리자 전용으로 도서 조회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등록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 및 회원 조회 등록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948654"/>
                  </a:ext>
                </a:extLst>
              </a:tr>
              <a:tr h="538877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3990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610AD-4315-39B8-6477-73DD9CAD0126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E16C74-D99F-C8AE-0400-FADDA5E9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454684"/>
            <a:ext cx="7962900" cy="521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0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2579E7-9788-37C6-2D8E-A164192D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905861"/>
              </p:ext>
            </p:extLst>
          </p:nvPr>
        </p:nvGraphicFramePr>
        <p:xfrm>
          <a:off x="1215592" y="1623060"/>
          <a:ext cx="9171425" cy="469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83">
                  <a:extLst>
                    <a:ext uri="{9D8B030D-6E8A-4147-A177-3AD203B41FA5}">
                      <a16:colId xmlns:a16="http://schemas.microsoft.com/office/drawing/2014/main" val="1362116399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2483300143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10212277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3444763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175818964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705999374"/>
                    </a:ext>
                  </a:extLst>
                </a:gridCol>
                <a:gridCol w="361231">
                  <a:extLst>
                    <a:ext uri="{9D8B030D-6E8A-4147-A177-3AD203B41FA5}">
                      <a16:colId xmlns:a16="http://schemas.microsoft.com/office/drawing/2014/main" val="3730614515"/>
                    </a:ext>
                  </a:extLst>
                </a:gridCol>
                <a:gridCol w="367431">
                  <a:extLst>
                    <a:ext uri="{9D8B030D-6E8A-4147-A177-3AD203B41FA5}">
                      <a16:colId xmlns:a16="http://schemas.microsoft.com/office/drawing/2014/main" val="35990127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83398077"/>
                    </a:ext>
                  </a:extLst>
                </a:gridCol>
                <a:gridCol w="133156">
                  <a:extLst>
                    <a:ext uri="{9D8B030D-6E8A-4147-A177-3AD203B41FA5}">
                      <a16:colId xmlns:a16="http://schemas.microsoft.com/office/drawing/2014/main" val="933304066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240956346"/>
                    </a:ext>
                  </a:extLst>
                </a:gridCol>
                <a:gridCol w="571504">
                  <a:extLst>
                    <a:ext uri="{9D8B030D-6E8A-4147-A177-3AD203B41FA5}">
                      <a16:colId xmlns:a16="http://schemas.microsoft.com/office/drawing/2014/main" val="1936258833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</a:rPr>
                        <a:t>memberdata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9488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성별을 저장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2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컬럼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길이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CK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en-US" altLang="ko-KR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4607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475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비밀번호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pwd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09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이름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74761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생년월일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birth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43143"/>
                  </a:ext>
                </a:extLst>
              </a:tr>
              <a:tr h="197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전화번호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99746"/>
                  </a:ext>
                </a:extLst>
              </a:tr>
              <a:tr h="2105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이메일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19294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성별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gender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72490"/>
                  </a:ext>
                </a:extLst>
              </a:tr>
              <a:tr h="251460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Index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생성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스크립트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09119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memberdata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 VARCHAR2(30),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name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birth VARCHAR2(30),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VARCHAR2(30),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email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gender VARCHAR2(20));</a:t>
                      </a: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581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정의서</a:t>
            </a:r>
            <a:endParaRPr lang="en-US" altLang="ko-KR" sz="1800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813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2579E7-9788-37C6-2D8E-A164192D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14084"/>
              </p:ext>
            </p:extLst>
          </p:nvPr>
        </p:nvGraphicFramePr>
        <p:xfrm>
          <a:off x="1215592" y="1623060"/>
          <a:ext cx="9171425" cy="469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83">
                  <a:extLst>
                    <a:ext uri="{9D8B030D-6E8A-4147-A177-3AD203B41FA5}">
                      <a16:colId xmlns:a16="http://schemas.microsoft.com/office/drawing/2014/main" val="1362116399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2483300143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10212277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3444763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175818964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705999374"/>
                    </a:ext>
                  </a:extLst>
                </a:gridCol>
                <a:gridCol w="361231">
                  <a:extLst>
                    <a:ext uri="{9D8B030D-6E8A-4147-A177-3AD203B41FA5}">
                      <a16:colId xmlns:a16="http://schemas.microsoft.com/office/drawing/2014/main" val="3730614515"/>
                    </a:ext>
                  </a:extLst>
                </a:gridCol>
                <a:gridCol w="367431">
                  <a:extLst>
                    <a:ext uri="{9D8B030D-6E8A-4147-A177-3AD203B41FA5}">
                      <a16:colId xmlns:a16="http://schemas.microsoft.com/office/drawing/2014/main" val="35990127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83398077"/>
                    </a:ext>
                  </a:extLst>
                </a:gridCol>
                <a:gridCol w="133156">
                  <a:extLst>
                    <a:ext uri="{9D8B030D-6E8A-4147-A177-3AD203B41FA5}">
                      <a16:colId xmlns:a16="http://schemas.microsoft.com/office/drawing/2014/main" val="933304066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240956346"/>
                    </a:ext>
                  </a:extLst>
                </a:gridCol>
                <a:gridCol w="571504">
                  <a:extLst>
                    <a:ext uri="{9D8B030D-6E8A-4147-A177-3AD203B41FA5}">
                      <a16:colId xmlns:a16="http://schemas.microsoft.com/office/drawing/2014/main" val="1936258833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목록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</a:rPr>
                        <a:t>Book_List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9488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제목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저자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출판사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출판일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구입일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금액을 저장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2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컬럼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길이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CK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en-US" altLang="ko-KR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4607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제목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475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저자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09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출판사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publisher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74761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43143"/>
                  </a:ext>
                </a:extLst>
              </a:tr>
              <a:tr h="197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출판일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publication_date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99746"/>
                  </a:ext>
                </a:extLst>
              </a:tr>
              <a:tr h="2105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구입일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purchase_date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19294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금액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72490"/>
                  </a:ext>
                </a:extLst>
              </a:tr>
              <a:tr h="237172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Index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생성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스크립트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09119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Book_List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 VARCHAR2(30),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author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publisher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genre VARCHAR2(30),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publication_date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VARCHAR2(30),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pubchase_date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amount VARCHAR2(20));</a:t>
                      </a: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581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정의서</a:t>
            </a:r>
            <a:endParaRPr lang="en-US" altLang="ko-KR" sz="1800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3244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2579E7-9788-37C6-2D8E-A164192D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751932"/>
              </p:ext>
            </p:extLst>
          </p:nvPr>
        </p:nvGraphicFramePr>
        <p:xfrm>
          <a:off x="1215592" y="1623060"/>
          <a:ext cx="9171425" cy="469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83">
                  <a:extLst>
                    <a:ext uri="{9D8B030D-6E8A-4147-A177-3AD203B41FA5}">
                      <a16:colId xmlns:a16="http://schemas.microsoft.com/office/drawing/2014/main" val="1362116399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2483300143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10212277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3444763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175818964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705999374"/>
                    </a:ext>
                  </a:extLst>
                </a:gridCol>
                <a:gridCol w="361231">
                  <a:extLst>
                    <a:ext uri="{9D8B030D-6E8A-4147-A177-3AD203B41FA5}">
                      <a16:colId xmlns:a16="http://schemas.microsoft.com/office/drawing/2014/main" val="3730614515"/>
                    </a:ext>
                  </a:extLst>
                </a:gridCol>
                <a:gridCol w="367431">
                  <a:extLst>
                    <a:ext uri="{9D8B030D-6E8A-4147-A177-3AD203B41FA5}">
                      <a16:colId xmlns:a16="http://schemas.microsoft.com/office/drawing/2014/main" val="35990127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83398077"/>
                    </a:ext>
                  </a:extLst>
                </a:gridCol>
                <a:gridCol w="133156">
                  <a:extLst>
                    <a:ext uri="{9D8B030D-6E8A-4147-A177-3AD203B41FA5}">
                      <a16:colId xmlns:a16="http://schemas.microsoft.com/office/drawing/2014/main" val="933304066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240956346"/>
                    </a:ext>
                  </a:extLst>
                </a:gridCol>
                <a:gridCol w="571504">
                  <a:extLst>
                    <a:ext uri="{9D8B030D-6E8A-4147-A177-3AD203B41FA5}">
                      <a16:colId xmlns:a16="http://schemas.microsoft.com/office/drawing/2014/main" val="1936258833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대출 목록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</a:rPr>
                        <a:t>CheckOut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9488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회원 아이디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제목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대출일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반납일을 저장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2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컬럼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길이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CK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en-US" altLang="ko-KR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4607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</a:t>
                      </a:r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475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제목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</a:t>
                      </a:r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09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대출일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74761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반납일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return_date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43143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033389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592297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62131"/>
                  </a:ext>
                </a:extLst>
              </a:tr>
              <a:tr h="246697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Index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생성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스크립트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09119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CheckOut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 VARCHAR2(30),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 VARCHAR2(50));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581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정의서</a:t>
            </a:r>
            <a:endParaRPr lang="en-US" altLang="ko-KR" sz="1800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6551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2579E7-9788-37C6-2D8E-A164192D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396183"/>
              </p:ext>
            </p:extLst>
          </p:nvPr>
        </p:nvGraphicFramePr>
        <p:xfrm>
          <a:off x="1215592" y="1623060"/>
          <a:ext cx="9171425" cy="469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83">
                  <a:extLst>
                    <a:ext uri="{9D8B030D-6E8A-4147-A177-3AD203B41FA5}">
                      <a16:colId xmlns:a16="http://schemas.microsoft.com/office/drawing/2014/main" val="1362116399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2483300143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10212277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3444763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175818964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705999374"/>
                    </a:ext>
                  </a:extLst>
                </a:gridCol>
                <a:gridCol w="361231">
                  <a:extLst>
                    <a:ext uri="{9D8B030D-6E8A-4147-A177-3AD203B41FA5}">
                      <a16:colId xmlns:a16="http://schemas.microsoft.com/office/drawing/2014/main" val="3730614515"/>
                    </a:ext>
                  </a:extLst>
                </a:gridCol>
                <a:gridCol w="367431">
                  <a:extLst>
                    <a:ext uri="{9D8B030D-6E8A-4147-A177-3AD203B41FA5}">
                      <a16:colId xmlns:a16="http://schemas.microsoft.com/office/drawing/2014/main" val="35990127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83398077"/>
                    </a:ext>
                  </a:extLst>
                </a:gridCol>
                <a:gridCol w="133156">
                  <a:extLst>
                    <a:ext uri="{9D8B030D-6E8A-4147-A177-3AD203B41FA5}">
                      <a16:colId xmlns:a16="http://schemas.microsoft.com/office/drawing/2014/main" val="933304066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240956346"/>
                    </a:ext>
                  </a:extLst>
                </a:gridCol>
                <a:gridCol w="571504">
                  <a:extLst>
                    <a:ext uri="{9D8B030D-6E8A-4147-A177-3AD203B41FA5}">
                      <a16:colId xmlns:a16="http://schemas.microsoft.com/office/drawing/2014/main" val="1936258833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</a:rPr>
                        <a:t>AdminData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9488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ID, PWD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저장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2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컬럼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길이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CK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en-US" altLang="ko-KR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4607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관리자 아이디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475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관리자 비밀번호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pwd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09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74761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43143"/>
                  </a:ext>
                </a:extLst>
              </a:tr>
              <a:tr h="19716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99746"/>
                  </a:ext>
                </a:extLst>
              </a:tr>
              <a:tr h="210502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19294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72490"/>
                  </a:ext>
                </a:extLst>
              </a:tr>
              <a:tr h="231457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Index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생성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스크립트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09119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AdminData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 VARCHAR2(20)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VARCHAR2(20));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581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정의서</a:t>
            </a:r>
            <a:endParaRPr lang="en-US" altLang="ko-KR" sz="1800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5315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엔티티 관계도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38A964-DE3C-B2D3-32B8-2E86F49C3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75" y="1960773"/>
            <a:ext cx="3076575" cy="3619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1C63A4-B248-8897-2426-0EDF897DE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1" y="3288591"/>
            <a:ext cx="10287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2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트인사이트 – [에세이] ㅊㅐㄱ을 닮은 책">
            <a:extLst>
              <a:ext uri="{FF2B5EF4-FFF2-40B4-BE49-F238E27FC236}">
                <a16:creationId xmlns:a16="http://schemas.microsoft.com/office/drawing/2014/main" id="{4F4A5B23-4622-451D-4DBE-007AD70AB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282885"/>
            <a:ext cx="1687000" cy="523220"/>
            <a:chOff x="1191929" y="2733040"/>
            <a:chExt cx="168700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090445"/>
            <a:ext cx="1687000" cy="523220"/>
            <a:chOff x="1191929" y="2733040"/>
            <a:chExt cx="1687000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구조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210362" y="3829392"/>
            <a:ext cx="1668567" cy="536075"/>
            <a:chOff x="1210362" y="2733040"/>
            <a:chExt cx="1668567" cy="536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210362" y="2745895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54937"/>
            <a:ext cx="3376565" cy="523220"/>
            <a:chOff x="1191929" y="2733040"/>
            <a:chExt cx="3376565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추후 개발 방향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E66166-86F9-CF3B-3A76-BD9A33D7D950}"/>
              </a:ext>
            </a:extLst>
          </p:cNvPr>
          <p:cNvGrpSpPr/>
          <p:nvPr/>
        </p:nvGrpSpPr>
        <p:grpSpPr>
          <a:xfrm>
            <a:off x="1174484" y="4635737"/>
            <a:ext cx="3267374" cy="536075"/>
            <a:chOff x="1174484" y="2733040"/>
            <a:chExt cx="3267374" cy="5360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D2014-639E-C891-327B-3ACAADA84E76}"/>
                </a:ext>
              </a:extLst>
            </p:cNvPr>
            <p:cNvSpPr txBox="1"/>
            <p:nvPr/>
          </p:nvSpPr>
          <p:spPr>
            <a:xfrm>
              <a:off x="1174484" y="2745895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8E59D9-AC18-B027-8434-4703332026CA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프로그램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0" y="3708260"/>
              <a:ext cx="3053995" cy="1354217"/>
              <a:chOff x="2700072" y="2021840"/>
              <a:chExt cx="415854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930796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6BC7A6F-888D-1BB8-268F-0C021AFE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9" y="1906484"/>
            <a:ext cx="3417349" cy="242652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 및 회원 전용 메뉴선택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UI01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576537"/>
              </p:ext>
            </p:extLst>
          </p:nvPr>
        </p:nvGraphicFramePr>
        <p:xfrm>
          <a:off x="8644662" y="395273"/>
          <a:ext cx="3384376" cy="271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 및 회원가입 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관리자와 일반 회원을 구분 하여 선택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아이디와 비밀번호를 입력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아이디와 비밀번호 입력 후 로그인 버튼 클릭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회원이 아닐 시 회원 가입 클릭 하여 회원가입 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도서 검색 화면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48856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도서 반납 화면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27572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회원 수정 화면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4367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로그아웃 클릭 시 로그인 화면으로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218062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회원 탈퇴 클릭 시 비밀번호 재 확인하고 틀리면 비밀번호 재 입력 창 발생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맞으면 탈퇴 진행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대출 목록 있을 시 회원 탈퇴 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787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DF58C48-5157-4FFA-B714-C02B198B9885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629FBE-8488-8965-8E12-B4ADE2ED0F58}"/>
              </a:ext>
            </a:extLst>
          </p:cNvPr>
          <p:cNvSpPr/>
          <p:nvPr/>
        </p:nvSpPr>
        <p:spPr>
          <a:xfrm>
            <a:off x="1514606" y="2922382"/>
            <a:ext cx="1257300" cy="248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8DD10-56C2-FC6C-D96C-6F81B8DD50E7}"/>
              </a:ext>
            </a:extLst>
          </p:cNvPr>
          <p:cNvSpPr/>
          <p:nvPr/>
        </p:nvSpPr>
        <p:spPr>
          <a:xfrm>
            <a:off x="790706" y="3271273"/>
            <a:ext cx="1981200" cy="86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0EA2B-CFFC-E06C-B139-8B96D8515A75}"/>
              </a:ext>
            </a:extLst>
          </p:cNvPr>
          <p:cNvSpPr/>
          <p:nvPr/>
        </p:nvSpPr>
        <p:spPr>
          <a:xfrm>
            <a:off x="2822575" y="3190004"/>
            <a:ext cx="958326" cy="53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13A147-40B1-1B37-5D3D-86769E3F6A71}"/>
              </a:ext>
            </a:extLst>
          </p:cNvPr>
          <p:cNvSpPr/>
          <p:nvPr/>
        </p:nvSpPr>
        <p:spPr>
          <a:xfrm>
            <a:off x="1463937" y="282764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30D317-38E4-96C4-1ED6-23B222DA223B}"/>
              </a:ext>
            </a:extLst>
          </p:cNvPr>
          <p:cNvSpPr/>
          <p:nvPr/>
        </p:nvSpPr>
        <p:spPr>
          <a:xfrm>
            <a:off x="717681" y="3198248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9410F6-9E14-51AF-B8D0-EBA414E01697}"/>
              </a:ext>
            </a:extLst>
          </p:cNvPr>
          <p:cNvSpPr/>
          <p:nvPr/>
        </p:nvSpPr>
        <p:spPr>
          <a:xfrm>
            <a:off x="2749550" y="3116979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F5AADB-891B-DE67-5325-4CBB0433F597}"/>
              </a:ext>
            </a:extLst>
          </p:cNvPr>
          <p:cNvSpPr/>
          <p:nvPr/>
        </p:nvSpPr>
        <p:spPr>
          <a:xfrm>
            <a:off x="2825750" y="3727450"/>
            <a:ext cx="95197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6DEBE08-FE1C-ADEA-1156-58D8744E75B5}"/>
              </a:ext>
            </a:extLst>
          </p:cNvPr>
          <p:cNvSpPr/>
          <p:nvPr/>
        </p:nvSpPr>
        <p:spPr>
          <a:xfrm>
            <a:off x="2771906" y="3662669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DCA7DC-1278-6482-17FC-C33CA03BD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"/>
          <a:stretch/>
        </p:blipFill>
        <p:spPr>
          <a:xfrm>
            <a:off x="5137150" y="1395355"/>
            <a:ext cx="2724150" cy="34551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F9E199-00E3-0D72-DBE9-125EE2DE5CE1}"/>
              </a:ext>
            </a:extLst>
          </p:cNvPr>
          <p:cNvCxnSpPr>
            <a:stCxn id="17" idx="3"/>
          </p:cNvCxnSpPr>
          <p:nvPr/>
        </p:nvCxnSpPr>
        <p:spPr>
          <a:xfrm flipV="1">
            <a:off x="4012938" y="3116979"/>
            <a:ext cx="1124212" cy="2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EDCA14-7A18-90CC-4859-685D9CDB4623}"/>
              </a:ext>
            </a:extLst>
          </p:cNvPr>
          <p:cNvSpPr txBox="1"/>
          <p:nvPr/>
        </p:nvSpPr>
        <p:spPr>
          <a:xfrm>
            <a:off x="4116519" y="3137123"/>
            <a:ext cx="9207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회원 로그인 완료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190DBC-45BB-04AD-11E3-6E28C05F8C37}"/>
              </a:ext>
            </a:extLst>
          </p:cNvPr>
          <p:cNvSpPr/>
          <p:nvPr/>
        </p:nvSpPr>
        <p:spPr>
          <a:xfrm>
            <a:off x="5534156" y="2522331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1F0F1E-6438-8413-4AC3-EB7D0F57D5A1}"/>
              </a:ext>
            </a:extLst>
          </p:cNvPr>
          <p:cNvSpPr/>
          <p:nvPr/>
        </p:nvSpPr>
        <p:spPr>
          <a:xfrm>
            <a:off x="5461131" y="244930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95AA7-228C-FC4F-A4E6-FADBD523E47D}"/>
              </a:ext>
            </a:extLst>
          </p:cNvPr>
          <p:cNvSpPr/>
          <p:nvPr/>
        </p:nvSpPr>
        <p:spPr>
          <a:xfrm>
            <a:off x="5534156" y="2873986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FC23965-B249-AC76-1D8F-16E49D68F101}"/>
              </a:ext>
            </a:extLst>
          </p:cNvPr>
          <p:cNvSpPr/>
          <p:nvPr/>
        </p:nvSpPr>
        <p:spPr>
          <a:xfrm>
            <a:off x="5464437" y="2792718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A73B86-8AD5-97C4-D3E5-F8F31518CBC4}"/>
              </a:ext>
            </a:extLst>
          </p:cNvPr>
          <p:cNvSpPr/>
          <p:nvPr/>
        </p:nvSpPr>
        <p:spPr>
          <a:xfrm>
            <a:off x="5534156" y="3209155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513F21-5AA9-B5D2-7A05-E8A569E046E6}"/>
              </a:ext>
            </a:extLst>
          </p:cNvPr>
          <p:cNvSpPr/>
          <p:nvPr/>
        </p:nvSpPr>
        <p:spPr>
          <a:xfrm>
            <a:off x="5461131" y="3136130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8C6DF7-380F-333D-1B89-CB13DABD05C5}"/>
              </a:ext>
            </a:extLst>
          </p:cNvPr>
          <p:cNvSpPr/>
          <p:nvPr/>
        </p:nvSpPr>
        <p:spPr>
          <a:xfrm>
            <a:off x="5534156" y="3581601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F45A3CE-E298-5E56-F39A-39E51AF2BEC9}"/>
              </a:ext>
            </a:extLst>
          </p:cNvPr>
          <p:cNvSpPr/>
          <p:nvPr/>
        </p:nvSpPr>
        <p:spPr>
          <a:xfrm>
            <a:off x="5461131" y="350857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46B498-26A6-800F-B577-E90C9A9A1960}"/>
              </a:ext>
            </a:extLst>
          </p:cNvPr>
          <p:cNvSpPr/>
          <p:nvPr/>
        </p:nvSpPr>
        <p:spPr>
          <a:xfrm>
            <a:off x="6035806" y="4358404"/>
            <a:ext cx="9682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0B87A31-B012-103F-4C63-3A6B70816A73}"/>
              </a:ext>
            </a:extLst>
          </p:cNvPr>
          <p:cNvSpPr/>
          <p:nvPr/>
        </p:nvSpPr>
        <p:spPr>
          <a:xfrm>
            <a:off x="5962781" y="4259979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2177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56EB6038-C1D0-0405-EEF4-47F27D76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87" y="1135062"/>
            <a:ext cx="4124325" cy="467677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UI02-1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04090"/>
              </p:ext>
            </p:extLst>
          </p:nvPr>
        </p:nvGraphicFramePr>
        <p:xfrm>
          <a:off x="8644662" y="395273"/>
          <a:ext cx="3384376" cy="3110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회원가입 화면 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(UI01-4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 클릭 시 창 활성화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기본적인 회원 정보를 입력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예외처리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숫자 영어 한글만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8~16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자리로만 입력가능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이름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한글만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생년월일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ex)220725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형식으로만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ex)010-1111-1111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형식으로만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ex)test@naver.com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형식으로만 입력 가능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이메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                        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 입력은 선택으로 입력 없어도 저장 가능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아이디를 입력 하고 중복 확인을 클릭하여 아이디가 중복되는지 확인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중복 확인 미 클릭 시 회원 가입 진행 불가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(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안내 창 발생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)</a:t>
                      </a:r>
                      <a:endParaRPr kumimoji="1" lang="ko-KR" altLang="en-US" sz="85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확인 버튼 클릭 시 회원가입 진행 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취소 버튼 클릭 시 로그인 화면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(UI01)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8725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BC202-48B3-281E-5E35-F1392D1A2D1E}"/>
              </a:ext>
            </a:extLst>
          </p:cNvPr>
          <p:cNvSpPr/>
          <p:nvPr/>
        </p:nvSpPr>
        <p:spPr>
          <a:xfrm>
            <a:off x="5080000" y="2137696"/>
            <a:ext cx="889000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799F946-44A9-6163-F0E2-3B4C33EA5B1E}"/>
              </a:ext>
            </a:extLst>
          </p:cNvPr>
          <p:cNvSpPr/>
          <p:nvPr/>
        </p:nvSpPr>
        <p:spPr>
          <a:xfrm>
            <a:off x="3705225" y="206467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94883C-0DD2-B3C0-E26D-D3BAF1733F5F}"/>
              </a:ext>
            </a:extLst>
          </p:cNvPr>
          <p:cNvSpPr/>
          <p:nvPr/>
        </p:nvSpPr>
        <p:spPr>
          <a:xfrm>
            <a:off x="4995219" y="206467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350157-3D05-02B3-E7C6-3BB677096341}"/>
              </a:ext>
            </a:extLst>
          </p:cNvPr>
          <p:cNvSpPr/>
          <p:nvPr/>
        </p:nvSpPr>
        <p:spPr>
          <a:xfrm>
            <a:off x="3778249" y="2153362"/>
            <a:ext cx="1216970" cy="2971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FA56E3-37C8-DFDA-C631-B5661B5BB950}"/>
              </a:ext>
            </a:extLst>
          </p:cNvPr>
          <p:cNvSpPr/>
          <p:nvPr/>
        </p:nvSpPr>
        <p:spPr>
          <a:xfrm>
            <a:off x="3048000" y="5168691"/>
            <a:ext cx="2482849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3F5B77-288B-CFDB-036C-0A81B66D1302}"/>
              </a:ext>
            </a:extLst>
          </p:cNvPr>
          <p:cNvSpPr/>
          <p:nvPr/>
        </p:nvSpPr>
        <p:spPr>
          <a:xfrm>
            <a:off x="2969569" y="508614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8600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B2A339-F149-FC3F-61A8-C918760E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82662"/>
            <a:ext cx="3009900" cy="467677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UI02-2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438458"/>
              </p:ext>
            </p:extLst>
          </p:nvPr>
        </p:nvGraphicFramePr>
        <p:xfrm>
          <a:off x="8644662" y="395273"/>
          <a:ext cx="3384376" cy="2799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회원가입 화면 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(UI01-7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 클릭 시 창 활성화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전화번호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이메일만 수정 가능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예외처리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숫자 영어 한글만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8~16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자리로만 입력가능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ex)010-1111-1111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형식으로만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ex)test@naver.com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형식으로만 입력 가능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이메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                        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 입력은 선택으로 입력 없어도 저장 가능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아이디를 입력 하고 중복 확인을 클릭하여 아이디가 중복되는지 확인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중복 확인 미 클릭 시 회원 가입 진행 불가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(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안내 창 발생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)</a:t>
                      </a:r>
                      <a:endParaRPr kumimoji="1" lang="ko-KR" altLang="en-US" sz="85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확인 버튼 클릭 시 회원가입 진행 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취소 버튼 클릭 시 로그인 화면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(UI01)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8725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3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799F946-44A9-6163-F0E2-3B4C33EA5B1E}"/>
              </a:ext>
            </a:extLst>
          </p:cNvPr>
          <p:cNvSpPr/>
          <p:nvPr/>
        </p:nvSpPr>
        <p:spPr>
          <a:xfrm>
            <a:off x="3705225" y="206467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350157-3D05-02B3-E7C6-3BB677096341}"/>
              </a:ext>
            </a:extLst>
          </p:cNvPr>
          <p:cNvSpPr/>
          <p:nvPr/>
        </p:nvSpPr>
        <p:spPr>
          <a:xfrm>
            <a:off x="3778249" y="2153362"/>
            <a:ext cx="1216970" cy="2364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FA56E3-37C8-DFDA-C631-B5661B5BB950}"/>
              </a:ext>
            </a:extLst>
          </p:cNvPr>
          <p:cNvSpPr/>
          <p:nvPr/>
        </p:nvSpPr>
        <p:spPr>
          <a:xfrm>
            <a:off x="2863850" y="4995909"/>
            <a:ext cx="2482849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3F5B77-288B-CFDB-036C-0A81B66D1302}"/>
              </a:ext>
            </a:extLst>
          </p:cNvPr>
          <p:cNvSpPr/>
          <p:nvPr/>
        </p:nvSpPr>
        <p:spPr>
          <a:xfrm>
            <a:off x="2785419" y="4913359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5001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도서 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UI03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10947"/>
              </p:ext>
            </p:extLst>
          </p:nvPr>
        </p:nvGraphicFramePr>
        <p:xfrm>
          <a:off x="8644662" y="395273"/>
          <a:ext cx="3384376" cy="1496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 전용 도서 검색 화면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제목 입력 후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빈칸 검색 시 전체 목록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책 목록 보여주는 테이블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제목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저자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출판사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장르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출판일만 보여 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검색된 테이블에서 대출하려는 책 클릭 후 대출하기 클릭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테이블에서 선택 없이 클릭 시 경고 창 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뒤로 가기 클릭 시 메뉴 선택 화면으로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110D73-67D2-4600-4C41-6CABF9D89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" r="233"/>
          <a:stretch/>
        </p:blipFill>
        <p:spPr>
          <a:xfrm>
            <a:off x="534987" y="514350"/>
            <a:ext cx="7459663" cy="60944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765EF7-0758-3CE7-0757-357D729FB921}"/>
              </a:ext>
            </a:extLst>
          </p:cNvPr>
          <p:cNvSpPr/>
          <p:nvPr/>
        </p:nvSpPr>
        <p:spPr>
          <a:xfrm>
            <a:off x="619768" y="1686846"/>
            <a:ext cx="3025132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6978F5-A6F6-D7C7-8AF9-D4A88DBB701B}"/>
              </a:ext>
            </a:extLst>
          </p:cNvPr>
          <p:cNvSpPr/>
          <p:nvPr/>
        </p:nvSpPr>
        <p:spPr>
          <a:xfrm>
            <a:off x="534987" y="16138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EAD3A2-4DBA-5DB2-110D-5A52A534637E}"/>
              </a:ext>
            </a:extLst>
          </p:cNvPr>
          <p:cNvSpPr/>
          <p:nvPr/>
        </p:nvSpPr>
        <p:spPr>
          <a:xfrm>
            <a:off x="619768" y="2032409"/>
            <a:ext cx="7305032" cy="3860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4FEEF7-794D-E896-F563-486B2581079E}"/>
              </a:ext>
            </a:extLst>
          </p:cNvPr>
          <p:cNvSpPr/>
          <p:nvPr/>
        </p:nvSpPr>
        <p:spPr>
          <a:xfrm>
            <a:off x="534987" y="195938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A53E1-9E02-B4A4-2333-A1125A628B1B}"/>
              </a:ext>
            </a:extLst>
          </p:cNvPr>
          <p:cNvSpPr/>
          <p:nvPr/>
        </p:nvSpPr>
        <p:spPr>
          <a:xfrm>
            <a:off x="619768" y="5890546"/>
            <a:ext cx="1342382" cy="51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C1FB12-2C52-2BAF-69CE-F9559C11E55A}"/>
              </a:ext>
            </a:extLst>
          </p:cNvPr>
          <p:cNvSpPr/>
          <p:nvPr/>
        </p:nvSpPr>
        <p:spPr>
          <a:xfrm>
            <a:off x="534987" y="58302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E47632-6C9F-9D23-4BEA-A712B3494649}"/>
              </a:ext>
            </a:extLst>
          </p:cNvPr>
          <p:cNvSpPr/>
          <p:nvPr/>
        </p:nvSpPr>
        <p:spPr>
          <a:xfrm>
            <a:off x="6934199" y="5892800"/>
            <a:ext cx="987425" cy="51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598D5A-395D-6713-CDAC-209E7291AD3E}"/>
              </a:ext>
            </a:extLst>
          </p:cNvPr>
          <p:cNvSpPr/>
          <p:nvPr/>
        </p:nvSpPr>
        <p:spPr>
          <a:xfrm>
            <a:off x="6848946" y="58197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70866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도서 대출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UI04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536283"/>
              </p:ext>
            </p:extLst>
          </p:nvPr>
        </p:nvGraphicFramePr>
        <p:xfrm>
          <a:off x="8644662" y="395273"/>
          <a:ext cx="3384376" cy="165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도서 대출 및 도서 정보 확인 기능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(UI03-3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클릭 시 활성화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이미지 확인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대출 하려는 도서의 간략한 정보 확인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대출여부 표시에 대출 가능 표시가 있어야지 대출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네이버 책에서 해당 도서 검색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대출여부에 대출 가능 표시 확인 후 대출하기 클릭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뒤로 가기 클릭 시 도서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(UI03)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으로 돌아 감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대출 중인 도서는 대출 불가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5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047CFC-6DA8-1D34-A06C-F3CBB62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63" y="1135062"/>
            <a:ext cx="3819525" cy="42957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B43F3B-ACAF-389A-DC91-3F4502CD06CF}"/>
              </a:ext>
            </a:extLst>
          </p:cNvPr>
          <p:cNvSpPr/>
          <p:nvPr/>
        </p:nvSpPr>
        <p:spPr>
          <a:xfrm>
            <a:off x="2592775" y="2144046"/>
            <a:ext cx="1751056" cy="2326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69078D-8FAD-BE29-13FB-31152BA42D27}"/>
              </a:ext>
            </a:extLst>
          </p:cNvPr>
          <p:cNvSpPr/>
          <p:nvPr/>
        </p:nvSpPr>
        <p:spPr>
          <a:xfrm>
            <a:off x="2507994" y="20837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B89369-C8BA-636E-C2EE-52120CF3F165}"/>
              </a:ext>
            </a:extLst>
          </p:cNvPr>
          <p:cNvSpPr/>
          <p:nvPr/>
        </p:nvSpPr>
        <p:spPr>
          <a:xfrm>
            <a:off x="773892" y="2144046"/>
            <a:ext cx="1751056" cy="2326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93751B-FE64-A389-2689-770A7115ACE2}"/>
              </a:ext>
            </a:extLst>
          </p:cNvPr>
          <p:cNvSpPr/>
          <p:nvPr/>
        </p:nvSpPr>
        <p:spPr>
          <a:xfrm>
            <a:off x="689111" y="20837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ADF905-9BF9-E153-B577-E08878280381}"/>
              </a:ext>
            </a:extLst>
          </p:cNvPr>
          <p:cNvSpPr/>
          <p:nvPr/>
        </p:nvSpPr>
        <p:spPr>
          <a:xfrm>
            <a:off x="1401746" y="4705016"/>
            <a:ext cx="2382058" cy="330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CE2932-1194-B031-BBAE-16CBF15C775A}"/>
              </a:ext>
            </a:extLst>
          </p:cNvPr>
          <p:cNvSpPr/>
          <p:nvPr/>
        </p:nvSpPr>
        <p:spPr>
          <a:xfrm>
            <a:off x="1328721" y="463199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A7F738-582D-D282-85AA-74E2C9A1E429}"/>
              </a:ext>
            </a:extLst>
          </p:cNvPr>
          <p:cNvSpPr/>
          <p:nvPr/>
        </p:nvSpPr>
        <p:spPr>
          <a:xfrm>
            <a:off x="1170883" y="3694700"/>
            <a:ext cx="1019868" cy="330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DF7A15D-A5FF-A303-6C6C-FBC67C4591BC}"/>
              </a:ext>
            </a:extLst>
          </p:cNvPr>
          <p:cNvSpPr/>
          <p:nvPr/>
        </p:nvSpPr>
        <p:spPr>
          <a:xfrm>
            <a:off x="1103056" y="36216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FF0DFB8-0A67-8988-491D-C53C737B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3" y="1718967"/>
            <a:ext cx="3164148" cy="2751433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96A9862-C68B-4962-CD48-853D0274EEAD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431801" y="3859966"/>
            <a:ext cx="739083" cy="237573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AB2C8B4-17FE-DCB7-E0F9-4F22BC73FBEA}"/>
              </a:ext>
            </a:extLst>
          </p:cNvPr>
          <p:cNvCxnSpPr>
            <a:endCxn id="21" idx="2"/>
          </p:cNvCxnSpPr>
          <p:nvPr/>
        </p:nvCxnSpPr>
        <p:spPr>
          <a:xfrm flipV="1">
            <a:off x="431800" y="4470400"/>
            <a:ext cx="6101647" cy="176529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4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도서 반납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UI05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16479"/>
              </p:ext>
            </p:extLst>
          </p:nvPr>
        </p:nvGraphicFramePr>
        <p:xfrm>
          <a:off x="8644662" y="395273"/>
          <a:ext cx="3384376" cy="135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도서 반납과 대출일 반납일 확인 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제목 입력 후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빈칸 검색 시 전체 목록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반납 도서 목록 테이블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검색된 테이블에서 반납하려는 책 클릭 후 반납하기 클릭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테이블에서 선택 없이 클릭 시 경고 창 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버튼 클릭 시 메뉴 선택창으로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107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6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099F5-8805-AAC3-A11D-B0426E91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9587"/>
            <a:ext cx="7467600" cy="61055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6584A9-83D4-7482-B5E2-F6AD7CFDFF5F}"/>
              </a:ext>
            </a:extLst>
          </p:cNvPr>
          <p:cNvSpPr/>
          <p:nvPr/>
        </p:nvSpPr>
        <p:spPr>
          <a:xfrm>
            <a:off x="619768" y="1686846"/>
            <a:ext cx="3025132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FCF9B6-5DBB-6A8A-4A55-ADF3FB3B777A}"/>
              </a:ext>
            </a:extLst>
          </p:cNvPr>
          <p:cNvSpPr/>
          <p:nvPr/>
        </p:nvSpPr>
        <p:spPr>
          <a:xfrm>
            <a:off x="534987" y="16138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1976DA-6FBE-1299-2C3B-5B4507DD923F}"/>
              </a:ext>
            </a:extLst>
          </p:cNvPr>
          <p:cNvSpPr/>
          <p:nvPr/>
        </p:nvSpPr>
        <p:spPr>
          <a:xfrm>
            <a:off x="619768" y="2032409"/>
            <a:ext cx="7305032" cy="3860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E3F16B2-65E4-15C6-5794-76C4F2C26BAA}"/>
              </a:ext>
            </a:extLst>
          </p:cNvPr>
          <p:cNvSpPr/>
          <p:nvPr/>
        </p:nvSpPr>
        <p:spPr>
          <a:xfrm>
            <a:off x="534987" y="195938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8BE64-48AC-FCE9-B6D4-7FE8078BE285}"/>
              </a:ext>
            </a:extLst>
          </p:cNvPr>
          <p:cNvSpPr/>
          <p:nvPr/>
        </p:nvSpPr>
        <p:spPr>
          <a:xfrm>
            <a:off x="619768" y="5890546"/>
            <a:ext cx="1342382" cy="51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50D5508-7162-A209-F3D6-B6D16904FF87}"/>
              </a:ext>
            </a:extLst>
          </p:cNvPr>
          <p:cNvSpPr/>
          <p:nvPr/>
        </p:nvSpPr>
        <p:spPr>
          <a:xfrm>
            <a:off x="534987" y="58302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DC9C1C-25A4-9610-A4BE-7F5FA9F9D0A7}"/>
              </a:ext>
            </a:extLst>
          </p:cNvPr>
          <p:cNvSpPr/>
          <p:nvPr/>
        </p:nvSpPr>
        <p:spPr>
          <a:xfrm>
            <a:off x="6934199" y="5892800"/>
            <a:ext cx="987425" cy="51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E0E214-BCAD-5F8E-F585-55164E315497}"/>
              </a:ext>
            </a:extLst>
          </p:cNvPr>
          <p:cNvSpPr/>
          <p:nvPr/>
        </p:nvSpPr>
        <p:spPr>
          <a:xfrm>
            <a:off x="6848946" y="58197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0831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관리자전용 메뉴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UIA01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12364"/>
              </p:ext>
            </p:extLst>
          </p:nvPr>
        </p:nvGraphicFramePr>
        <p:xfrm>
          <a:off x="8644662" y="395273"/>
          <a:ext cx="3384376" cy="120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 로그인 및 관리자 메뉴선택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관리자용 도서 목록 관리 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관리자용 도서 대출 관리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관리자용 회원 관리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버튼 클릭 시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CA6675-59F7-FF8B-3427-CC4A997D4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62" y="1512887"/>
            <a:ext cx="2733675" cy="3476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DA5E36-0DAD-ED9A-1E6E-6E6C5C919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7" y="2413914"/>
            <a:ext cx="2520673" cy="178982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027382D-E8FA-FD41-B687-1DFEE6DA9EE4}"/>
              </a:ext>
            </a:extLst>
          </p:cNvPr>
          <p:cNvCxnSpPr/>
          <p:nvPr/>
        </p:nvCxnSpPr>
        <p:spPr>
          <a:xfrm flipV="1">
            <a:off x="3465250" y="3308828"/>
            <a:ext cx="1124212" cy="2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32363A-2704-BB7A-0016-F5043E548783}"/>
              </a:ext>
            </a:extLst>
          </p:cNvPr>
          <p:cNvSpPr txBox="1"/>
          <p:nvPr/>
        </p:nvSpPr>
        <p:spPr>
          <a:xfrm>
            <a:off x="3517040" y="3328972"/>
            <a:ext cx="1020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관리자 로그인 완료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50890-4DF3-0D90-C6AE-E7EEECB7E119}"/>
              </a:ext>
            </a:extLst>
          </p:cNvPr>
          <p:cNvSpPr/>
          <p:nvPr/>
        </p:nvSpPr>
        <p:spPr>
          <a:xfrm>
            <a:off x="5031901" y="2903331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C00786-5C2B-B347-0AD6-FB28A6AAF583}"/>
              </a:ext>
            </a:extLst>
          </p:cNvPr>
          <p:cNvSpPr/>
          <p:nvPr/>
        </p:nvSpPr>
        <p:spPr>
          <a:xfrm>
            <a:off x="4958876" y="283030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8C7260-5C7C-F341-94D2-20BD3A3A3728}"/>
              </a:ext>
            </a:extLst>
          </p:cNvPr>
          <p:cNvSpPr/>
          <p:nvPr/>
        </p:nvSpPr>
        <p:spPr>
          <a:xfrm>
            <a:off x="5031901" y="3254986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C8B7321-10BA-D9A5-D2A1-19804DF3A3D5}"/>
              </a:ext>
            </a:extLst>
          </p:cNvPr>
          <p:cNvSpPr/>
          <p:nvPr/>
        </p:nvSpPr>
        <p:spPr>
          <a:xfrm>
            <a:off x="4962182" y="3173718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AAB218-483C-FAA0-A82A-5D4974D3DB6A}"/>
              </a:ext>
            </a:extLst>
          </p:cNvPr>
          <p:cNvSpPr/>
          <p:nvPr/>
        </p:nvSpPr>
        <p:spPr>
          <a:xfrm>
            <a:off x="5031901" y="3590155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C5677A5-467F-3132-C5EB-A7C971F090E4}"/>
              </a:ext>
            </a:extLst>
          </p:cNvPr>
          <p:cNvSpPr/>
          <p:nvPr/>
        </p:nvSpPr>
        <p:spPr>
          <a:xfrm>
            <a:off x="4958876" y="3517130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AD1D5C-DA62-FA6E-1A70-7E43884FE0FA}"/>
              </a:ext>
            </a:extLst>
          </p:cNvPr>
          <p:cNvSpPr/>
          <p:nvPr/>
        </p:nvSpPr>
        <p:spPr>
          <a:xfrm>
            <a:off x="5466884" y="4358209"/>
            <a:ext cx="1016466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E90143E-1A39-5B7D-A0E3-89A723A2B394}"/>
              </a:ext>
            </a:extLst>
          </p:cNvPr>
          <p:cNvSpPr/>
          <p:nvPr/>
        </p:nvSpPr>
        <p:spPr>
          <a:xfrm>
            <a:off x="5393859" y="428518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86900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관리자전용 도서 관리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UIA02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36579"/>
              </p:ext>
            </p:extLst>
          </p:nvPr>
        </p:nvGraphicFramePr>
        <p:xfrm>
          <a:off x="8644662" y="395273"/>
          <a:ext cx="3384376" cy="3541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 전용 도서관리 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도서 등록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수정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삭제 기능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제목 입력 후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빈칸 검색 시 전체 목록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도서 목록 테이블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활성화 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테이블에서 수정할 도서 클릭 후 도서 수정 클릭 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6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번 활성화됨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출판일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구매일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금액은 선택 사항으로 입력 값 없어도 저장 가능함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테이블에서 삭제하려는 도서 클릭 후 도서 삭제 클릭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대출 중 이면 삭제 불가능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 도서 클릭 시 해당 도서 정보 출력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버튼 클릭 후 도서 정보 입력 후 확인 버튼 클릭 시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신규 등록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버튼 클릭 후 도서 정보 수정 후 확인 버튼 클릭 시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수정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초기화 버튼 클릭 시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텍스트 필드에 있는 데이터 값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관리자전용 메뉴 선택 창으로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6083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BC68F-ACC2-60D7-A3D1-1EB240C7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174750"/>
            <a:ext cx="8045450" cy="42345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D2AECB-0D40-AAB2-B7EA-FBDB7B0BCF7E}"/>
              </a:ext>
            </a:extLst>
          </p:cNvPr>
          <p:cNvSpPr/>
          <p:nvPr/>
        </p:nvSpPr>
        <p:spPr>
          <a:xfrm>
            <a:off x="292100" y="1957181"/>
            <a:ext cx="1809750" cy="265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7379F8-A252-D31A-E058-18FEE3DEE0F9}"/>
              </a:ext>
            </a:extLst>
          </p:cNvPr>
          <p:cNvSpPr/>
          <p:nvPr/>
        </p:nvSpPr>
        <p:spPr>
          <a:xfrm>
            <a:off x="221557" y="188415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CF078B-FFB5-B18B-4EE7-8CA32E90CB5B}"/>
              </a:ext>
            </a:extLst>
          </p:cNvPr>
          <p:cNvSpPr/>
          <p:nvPr/>
        </p:nvSpPr>
        <p:spPr>
          <a:xfrm>
            <a:off x="294582" y="2222500"/>
            <a:ext cx="6226868" cy="267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1A039F-8B71-C015-F10B-9041E8B73DB0}"/>
              </a:ext>
            </a:extLst>
          </p:cNvPr>
          <p:cNvSpPr/>
          <p:nvPr/>
        </p:nvSpPr>
        <p:spPr>
          <a:xfrm>
            <a:off x="221557" y="21494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85E64-1A18-837B-EDA4-8EDE39A1785D}"/>
              </a:ext>
            </a:extLst>
          </p:cNvPr>
          <p:cNvSpPr/>
          <p:nvPr/>
        </p:nvSpPr>
        <p:spPr>
          <a:xfrm>
            <a:off x="292100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1AB09-5BE8-08C2-7215-6A4872D1FD9F}"/>
              </a:ext>
            </a:extLst>
          </p:cNvPr>
          <p:cNvSpPr/>
          <p:nvPr/>
        </p:nvSpPr>
        <p:spPr>
          <a:xfrm>
            <a:off x="221557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60EA88-AFEE-ABAB-A419-9FDCB93B2364}"/>
              </a:ext>
            </a:extLst>
          </p:cNvPr>
          <p:cNvSpPr/>
          <p:nvPr/>
        </p:nvSpPr>
        <p:spPr>
          <a:xfrm>
            <a:off x="1158528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5B54-E401-7250-F314-9556E8162E1E}"/>
              </a:ext>
            </a:extLst>
          </p:cNvPr>
          <p:cNvSpPr/>
          <p:nvPr/>
        </p:nvSpPr>
        <p:spPr>
          <a:xfrm>
            <a:off x="1087985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651394-9DDC-D8CA-D8E9-3629007D26F3}"/>
              </a:ext>
            </a:extLst>
          </p:cNvPr>
          <p:cNvSpPr/>
          <p:nvPr/>
        </p:nvSpPr>
        <p:spPr>
          <a:xfrm>
            <a:off x="2041871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DF8E2AF-08FD-841C-5871-ED3E89A263A7}"/>
              </a:ext>
            </a:extLst>
          </p:cNvPr>
          <p:cNvSpPr/>
          <p:nvPr/>
        </p:nvSpPr>
        <p:spPr>
          <a:xfrm>
            <a:off x="1971328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4C68E0-A70A-AF7C-E21B-A04B144CA3B2}"/>
              </a:ext>
            </a:extLst>
          </p:cNvPr>
          <p:cNvSpPr/>
          <p:nvPr/>
        </p:nvSpPr>
        <p:spPr>
          <a:xfrm>
            <a:off x="6549332" y="2082800"/>
            <a:ext cx="1743768" cy="281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40CD068-9788-B14D-D062-4566DA510500}"/>
              </a:ext>
            </a:extLst>
          </p:cNvPr>
          <p:cNvSpPr/>
          <p:nvPr/>
        </p:nvSpPr>
        <p:spPr>
          <a:xfrm>
            <a:off x="6476307" y="200342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F59701-5C24-FF52-1844-E222DEDA7EE2}"/>
              </a:ext>
            </a:extLst>
          </p:cNvPr>
          <p:cNvSpPr/>
          <p:nvPr/>
        </p:nvSpPr>
        <p:spPr>
          <a:xfrm>
            <a:off x="6737176" y="4544758"/>
            <a:ext cx="1368079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60F7C68-8A80-A205-2D7B-75F84A05FDAF}"/>
              </a:ext>
            </a:extLst>
          </p:cNvPr>
          <p:cNvSpPr/>
          <p:nvPr/>
        </p:nvSpPr>
        <p:spPr>
          <a:xfrm>
            <a:off x="6665738" y="4471733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0EF331-E1EA-EF4A-1C81-585EE0FD3FDC}"/>
              </a:ext>
            </a:extLst>
          </p:cNvPr>
          <p:cNvSpPr/>
          <p:nvPr/>
        </p:nvSpPr>
        <p:spPr>
          <a:xfrm>
            <a:off x="7690471" y="4902198"/>
            <a:ext cx="602629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FFA5B01-845F-AF24-999B-4F03929F577B}"/>
              </a:ext>
            </a:extLst>
          </p:cNvPr>
          <p:cNvSpPr/>
          <p:nvPr/>
        </p:nvSpPr>
        <p:spPr>
          <a:xfrm>
            <a:off x="7619033" y="482917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9479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관리자전용 도서 연체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UIA03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844495"/>
              </p:ext>
            </p:extLst>
          </p:nvPr>
        </p:nvGraphicFramePr>
        <p:xfrm>
          <a:off x="8644662" y="395273"/>
          <a:ext cx="3384376" cy="144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관리자전용 도서 연체 관리 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콤보 박스로 도서 제목이나 아이디로 검색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대출 목록 보여주는 테이블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연체된 리스트만 테이블에 보여줌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테이블에서 클릭된 도서 정보 보여줌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관리자전용 메뉴 선택 창으로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9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A1E6CB-0FC1-7AD5-4C2B-C922687E5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" y="1174751"/>
            <a:ext cx="8026400" cy="42345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C67D64-97DD-C933-4F60-4217F43A12E0}"/>
              </a:ext>
            </a:extLst>
          </p:cNvPr>
          <p:cNvSpPr/>
          <p:nvPr/>
        </p:nvSpPr>
        <p:spPr>
          <a:xfrm>
            <a:off x="345382" y="1956284"/>
            <a:ext cx="2051050" cy="265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9852C8-D6DB-B6BC-2679-5D2F48864F0F}"/>
              </a:ext>
            </a:extLst>
          </p:cNvPr>
          <p:cNvSpPr/>
          <p:nvPr/>
        </p:nvSpPr>
        <p:spPr>
          <a:xfrm>
            <a:off x="272357" y="18573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FED2FC-3377-025C-EE89-4D5F4776E9A0}"/>
              </a:ext>
            </a:extLst>
          </p:cNvPr>
          <p:cNvSpPr/>
          <p:nvPr/>
        </p:nvSpPr>
        <p:spPr>
          <a:xfrm>
            <a:off x="330198" y="2222500"/>
            <a:ext cx="6191251" cy="267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69EADE-D198-A817-A776-FD0A70F6E937}"/>
              </a:ext>
            </a:extLst>
          </p:cNvPr>
          <p:cNvSpPr/>
          <p:nvPr/>
        </p:nvSpPr>
        <p:spPr>
          <a:xfrm>
            <a:off x="272357" y="214993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ADB24-56F1-7E5D-BDFF-35F17B213E71}"/>
              </a:ext>
            </a:extLst>
          </p:cNvPr>
          <p:cNvSpPr/>
          <p:nvPr/>
        </p:nvSpPr>
        <p:spPr>
          <a:xfrm>
            <a:off x="330198" y="4910803"/>
            <a:ext cx="859734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0483DB-9B77-ACCC-AB2A-13CFF744A666}"/>
              </a:ext>
            </a:extLst>
          </p:cNvPr>
          <p:cNvSpPr/>
          <p:nvPr/>
        </p:nvSpPr>
        <p:spPr>
          <a:xfrm>
            <a:off x="280640" y="4829173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1D9B48-3380-C558-5D21-63BD8896835F}"/>
              </a:ext>
            </a:extLst>
          </p:cNvPr>
          <p:cNvSpPr/>
          <p:nvPr/>
        </p:nvSpPr>
        <p:spPr>
          <a:xfrm>
            <a:off x="6521449" y="2082799"/>
            <a:ext cx="1743768" cy="281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5201F81-7FC7-4875-B7DD-9A7497502860}"/>
              </a:ext>
            </a:extLst>
          </p:cNvPr>
          <p:cNvSpPr/>
          <p:nvPr/>
        </p:nvSpPr>
        <p:spPr>
          <a:xfrm>
            <a:off x="6452147" y="200342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BD0082-106E-D3B2-5145-A3D7A26BAC91}"/>
              </a:ext>
            </a:extLst>
          </p:cNvPr>
          <p:cNvSpPr/>
          <p:nvPr/>
        </p:nvSpPr>
        <p:spPr>
          <a:xfrm>
            <a:off x="7613876" y="4902198"/>
            <a:ext cx="651341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5460F4A-865B-A98B-85F4-B2402A4F154C}"/>
              </a:ext>
            </a:extLst>
          </p:cNvPr>
          <p:cNvSpPr/>
          <p:nvPr/>
        </p:nvSpPr>
        <p:spPr>
          <a:xfrm>
            <a:off x="7540851" y="4829173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1989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053993" cy="1354217"/>
              <a:chOff x="2700072" y="2021840"/>
              <a:chExt cx="4158541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930794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개요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 전용 회원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UIA04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68053"/>
              </p:ext>
            </p:extLst>
          </p:nvPr>
        </p:nvGraphicFramePr>
        <p:xfrm>
          <a:off x="8644662" y="395273"/>
          <a:ext cx="3384376" cy="398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관리자 전용 회원 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이름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아이디 입력 후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빈칸 검색 시 전체 목록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회원 목록 테이블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회원 등록 진행 가능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활성화 됨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수정버튼은 비활성화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테이블에서 수정할 도서 클릭 후 도서 수정 클릭 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6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번 활성화됨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회원 수정은 아이디 제외 수정 가능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아이디는 비활성화 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비밀번호는 초기에 비활성화이나 수정 버튼 클릭으로 활성화 시킬 수 있음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테이블에서 삭제하려는 회원 클릭 후 회원 삭제 클릭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대출 중 이면 삭제 불가능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 회원 클릭 시 해당 회원 정보 출력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버튼 클릭 후 회원 정보 입력 후 확인 버튼 클릭 시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신규 등록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일반회원가입 처럼 예외처리 설정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버튼 클릭 후 회원 정보 수정 후 확인 버튼 클릭 시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수정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초기화 버튼 클릭 시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텍스트 필드에 있는 데이터 값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관리자전용 메뉴선택 화면으로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3255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10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A87071-7A7B-8EA7-5290-113B729A8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" y="1174755"/>
            <a:ext cx="8026400" cy="42345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924533-6EA7-08F6-B374-453D5CBDB76C}"/>
              </a:ext>
            </a:extLst>
          </p:cNvPr>
          <p:cNvSpPr/>
          <p:nvPr/>
        </p:nvSpPr>
        <p:spPr>
          <a:xfrm>
            <a:off x="292100" y="1957181"/>
            <a:ext cx="1809750" cy="265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4EA998-1E1A-9A57-45E0-836D82C4EEC4}"/>
              </a:ext>
            </a:extLst>
          </p:cNvPr>
          <p:cNvSpPr/>
          <p:nvPr/>
        </p:nvSpPr>
        <p:spPr>
          <a:xfrm>
            <a:off x="221557" y="188415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64D5E-2822-9CAA-977B-C170A49BEE50}"/>
              </a:ext>
            </a:extLst>
          </p:cNvPr>
          <p:cNvSpPr/>
          <p:nvPr/>
        </p:nvSpPr>
        <p:spPr>
          <a:xfrm>
            <a:off x="294582" y="2222500"/>
            <a:ext cx="5925413" cy="267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4B044A3-2A94-C470-8232-76127D16AA41}"/>
              </a:ext>
            </a:extLst>
          </p:cNvPr>
          <p:cNvSpPr/>
          <p:nvPr/>
        </p:nvSpPr>
        <p:spPr>
          <a:xfrm>
            <a:off x="221557" y="21494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5066D3-33C6-7A6A-4DE7-E2B627FF89DD}"/>
              </a:ext>
            </a:extLst>
          </p:cNvPr>
          <p:cNvSpPr/>
          <p:nvPr/>
        </p:nvSpPr>
        <p:spPr>
          <a:xfrm>
            <a:off x="292100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C43B03-3498-3E54-9B7E-159D30C1D0C1}"/>
              </a:ext>
            </a:extLst>
          </p:cNvPr>
          <p:cNvSpPr/>
          <p:nvPr/>
        </p:nvSpPr>
        <p:spPr>
          <a:xfrm>
            <a:off x="221557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0D7468-807F-453F-BD71-3122291E5FA9}"/>
              </a:ext>
            </a:extLst>
          </p:cNvPr>
          <p:cNvSpPr/>
          <p:nvPr/>
        </p:nvSpPr>
        <p:spPr>
          <a:xfrm>
            <a:off x="1158528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04FDFBF-29E4-CF62-BF23-152B46F47233}"/>
              </a:ext>
            </a:extLst>
          </p:cNvPr>
          <p:cNvSpPr/>
          <p:nvPr/>
        </p:nvSpPr>
        <p:spPr>
          <a:xfrm>
            <a:off x="1087985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63B662-5C0D-B9D4-5982-68B21F776A36}"/>
              </a:ext>
            </a:extLst>
          </p:cNvPr>
          <p:cNvSpPr/>
          <p:nvPr/>
        </p:nvSpPr>
        <p:spPr>
          <a:xfrm>
            <a:off x="2041871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A32037D-9484-4329-4182-BCA0E3D47366}"/>
              </a:ext>
            </a:extLst>
          </p:cNvPr>
          <p:cNvSpPr/>
          <p:nvPr/>
        </p:nvSpPr>
        <p:spPr>
          <a:xfrm>
            <a:off x="1971328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B7F4F3-C7A9-B901-A4BC-3BECD8EE463B}"/>
              </a:ext>
            </a:extLst>
          </p:cNvPr>
          <p:cNvSpPr/>
          <p:nvPr/>
        </p:nvSpPr>
        <p:spPr>
          <a:xfrm>
            <a:off x="6219995" y="2082800"/>
            <a:ext cx="2073105" cy="281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E24A1EA-2B3A-DDBE-669E-2E7E534F3F74}"/>
              </a:ext>
            </a:extLst>
          </p:cNvPr>
          <p:cNvSpPr/>
          <p:nvPr/>
        </p:nvSpPr>
        <p:spPr>
          <a:xfrm>
            <a:off x="6146970" y="201681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3E5A0B-BC8F-2DE1-8D96-18259892D3CC}"/>
              </a:ext>
            </a:extLst>
          </p:cNvPr>
          <p:cNvSpPr/>
          <p:nvPr/>
        </p:nvSpPr>
        <p:spPr>
          <a:xfrm>
            <a:off x="6460678" y="4559300"/>
            <a:ext cx="1368079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084684-FC5B-FC02-2FF5-BB63FACD75A3}"/>
              </a:ext>
            </a:extLst>
          </p:cNvPr>
          <p:cNvSpPr/>
          <p:nvPr/>
        </p:nvSpPr>
        <p:spPr>
          <a:xfrm>
            <a:off x="6387653" y="448627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CAFCDD-A52F-311A-8899-B418ECD9CDDB}"/>
              </a:ext>
            </a:extLst>
          </p:cNvPr>
          <p:cNvSpPr/>
          <p:nvPr/>
        </p:nvSpPr>
        <p:spPr>
          <a:xfrm>
            <a:off x="7690471" y="4902198"/>
            <a:ext cx="602629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B87335-BCB3-F645-45BF-138BF00BCA38}"/>
              </a:ext>
            </a:extLst>
          </p:cNvPr>
          <p:cNvSpPr/>
          <p:nvPr/>
        </p:nvSpPr>
        <p:spPr>
          <a:xfrm>
            <a:off x="7619033" y="482917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428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393304" cy="1354217"/>
              <a:chOff x="2700072" y="2021840"/>
              <a:chExt cx="5982246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107094" y="2734295"/>
                <a:ext cx="557522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프로그램 시연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7DED63-F5C4-0AB4-DBB8-450EFC5F41F9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F1842-64DF-32BF-EB9F-7EF84011EE43}"/>
              </a:ext>
            </a:extLst>
          </p:cNvPr>
          <p:cNvSpPr txBox="1"/>
          <p:nvPr/>
        </p:nvSpPr>
        <p:spPr>
          <a:xfrm>
            <a:off x="372630" y="207226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프로그램 시연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D7E73-31A1-1350-9EDD-62DB09C767D9}"/>
              </a:ext>
            </a:extLst>
          </p:cNvPr>
          <p:cNvSpPr txBox="1"/>
          <p:nvPr/>
        </p:nvSpPr>
        <p:spPr>
          <a:xfrm>
            <a:off x="707214" y="79200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회원 기능</a:t>
            </a:r>
            <a:endParaRPr lang="en-US" altLang="ko-KR" sz="1800" b="1" dirty="0"/>
          </a:p>
        </p:txBody>
      </p:sp>
      <p:pic>
        <p:nvPicPr>
          <p:cNvPr id="10" name="회원기능">
            <a:hlinkClick r:id="" action="ppaction://media"/>
            <a:extLst>
              <a:ext uri="{FF2B5EF4-FFF2-40B4-BE49-F238E27FC236}">
                <a16:creationId xmlns:a16="http://schemas.microsoft.com/office/drawing/2014/main" id="{ABFA6DD0-C452-A03C-D620-F492ACA9AA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1332"/>
            <a:ext cx="12192000" cy="56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7DED63-F5C4-0AB4-DBB8-450EFC5F41F9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F1842-64DF-32BF-EB9F-7EF84011EE43}"/>
              </a:ext>
            </a:extLst>
          </p:cNvPr>
          <p:cNvSpPr txBox="1"/>
          <p:nvPr/>
        </p:nvSpPr>
        <p:spPr>
          <a:xfrm>
            <a:off x="372630" y="207226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프로그램 시연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D7E73-31A1-1350-9EDD-62DB09C767D9}"/>
              </a:ext>
            </a:extLst>
          </p:cNvPr>
          <p:cNvSpPr txBox="1"/>
          <p:nvPr/>
        </p:nvSpPr>
        <p:spPr>
          <a:xfrm>
            <a:off x="707214" y="792001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b="1" dirty="0"/>
              <a:t>관리자</a:t>
            </a:r>
            <a:r>
              <a:rPr lang="ko-KR" altLang="en-US" sz="1800" b="1" dirty="0"/>
              <a:t> 기능</a:t>
            </a:r>
            <a:endParaRPr lang="en-US" altLang="ko-KR" sz="1800" b="1" dirty="0"/>
          </a:p>
        </p:txBody>
      </p:sp>
      <p:pic>
        <p:nvPicPr>
          <p:cNvPr id="7" name="관리자기능">
            <a:hlinkClick r:id="" action="ppaction://media"/>
            <a:extLst>
              <a:ext uri="{FF2B5EF4-FFF2-40B4-BE49-F238E27FC236}">
                <a16:creationId xmlns:a16="http://schemas.microsoft.com/office/drawing/2014/main" id="{916EAF70-2527-C6C8-022B-7BB698E466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5169"/>
            <a:ext cx="12192000" cy="57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657911" y="3708260"/>
              <a:ext cx="4501507" cy="1354217"/>
              <a:chOff x="2700072" y="2021840"/>
              <a:chExt cx="6129581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959758" y="2734295"/>
                <a:ext cx="5869895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추후 개발 방향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7DED63-F5C4-0AB4-DBB8-450EFC5F41F9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F1842-64DF-32BF-EB9F-7EF84011EE43}"/>
              </a:ext>
            </a:extLst>
          </p:cNvPr>
          <p:cNvSpPr txBox="1"/>
          <p:nvPr/>
        </p:nvSpPr>
        <p:spPr>
          <a:xfrm>
            <a:off x="372630" y="207226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</a:t>
            </a:r>
            <a:r>
              <a:rPr lang="ko-KR" altLang="en-US" sz="3200" dirty="0"/>
              <a:t>추후 개발 방향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D7E73-31A1-1350-9EDD-62DB09C767D9}"/>
              </a:ext>
            </a:extLst>
          </p:cNvPr>
          <p:cNvSpPr txBox="1"/>
          <p:nvPr/>
        </p:nvSpPr>
        <p:spPr>
          <a:xfrm>
            <a:off x="697977" y="1171933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개선해야 할 사항</a:t>
            </a:r>
            <a:endParaRPr lang="en-US" altLang="ko-KR" sz="1800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15C0831-79A5-C091-9713-69075AD57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77" y="1566772"/>
            <a:ext cx="10515600" cy="1297609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sz="1400" dirty="0"/>
              <a:t>대출 연체자 문자 및 메일 알림 발송 기능 추가</a:t>
            </a:r>
            <a:endParaRPr lang="en-US" altLang="ko-KR" sz="1400" dirty="0"/>
          </a:p>
          <a:p>
            <a:pPr lvl="1"/>
            <a:r>
              <a:rPr lang="ko-KR" altLang="en-US" sz="1400" dirty="0"/>
              <a:t>대출 기록 있더라도 관리자가 도서 </a:t>
            </a:r>
            <a:r>
              <a:rPr lang="en-US" altLang="ko-KR" sz="1400" dirty="0"/>
              <a:t>, </a:t>
            </a:r>
            <a:r>
              <a:rPr lang="ko-KR" altLang="en-US" sz="1400" dirty="0"/>
              <a:t>회원 강제 삭제 기능 추가</a:t>
            </a:r>
            <a:endParaRPr lang="en-US" altLang="ko-KR" sz="1400" dirty="0"/>
          </a:p>
          <a:p>
            <a:pPr lvl="1"/>
            <a:r>
              <a:rPr lang="ko-KR" altLang="en-US" sz="1400" dirty="0"/>
              <a:t>도서 이미지 넣기 </a:t>
            </a:r>
            <a:endParaRPr lang="en-US" altLang="ko-KR" sz="1400" dirty="0"/>
          </a:p>
          <a:p>
            <a:pPr lvl="1"/>
            <a:r>
              <a:rPr lang="ko-KR" altLang="en-US" sz="1400" dirty="0"/>
              <a:t>불 필요한 중복된 코드 정리 및 클래스 정리 필요 </a:t>
            </a:r>
            <a:endParaRPr lang="en-US" altLang="ko-KR" sz="1400" dirty="0"/>
          </a:p>
          <a:p>
            <a:pPr lvl="1"/>
            <a:r>
              <a:rPr lang="ko-KR" altLang="en-US" sz="1400" dirty="0"/>
              <a:t>테스트를 통한 오류 검출 및 디버깅 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C947-5FBC-B88C-DF96-F8F76DCB867E}"/>
              </a:ext>
            </a:extLst>
          </p:cNvPr>
          <p:cNvSpPr txBox="1"/>
          <p:nvPr/>
        </p:nvSpPr>
        <p:spPr>
          <a:xfrm>
            <a:off x="697977" y="352356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b="1" dirty="0"/>
              <a:t>개발 후기</a:t>
            </a:r>
            <a:endParaRPr lang="en-US" altLang="ko-KR" sz="1800" b="1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ED9E909-AE56-05BF-65B2-BE4D48E622AB}"/>
              </a:ext>
            </a:extLst>
          </p:cNvPr>
          <p:cNvSpPr txBox="1">
            <a:spLocks/>
          </p:cNvSpPr>
          <p:nvPr/>
        </p:nvSpPr>
        <p:spPr>
          <a:xfrm>
            <a:off x="697977" y="3918409"/>
            <a:ext cx="10515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400" dirty="0"/>
              <a:t>기능구현이 생각처럼 쉽게 만들어지지 않음</a:t>
            </a:r>
            <a:endParaRPr lang="en-US" altLang="ko-KR" sz="1400" dirty="0"/>
          </a:p>
          <a:p>
            <a:pPr lvl="1"/>
            <a:r>
              <a:rPr lang="ko-KR" altLang="en-US" sz="1400" dirty="0"/>
              <a:t>코딩하기전 설계를 더 자세히 문서화 해서 정리하고 만들어야 된다는 걸 느낌</a:t>
            </a:r>
            <a:endParaRPr lang="en-US" altLang="ko-KR" sz="1400" dirty="0"/>
          </a:p>
          <a:p>
            <a:pPr lvl="1"/>
            <a:r>
              <a:rPr lang="ko-KR" altLang="en-US" sz="1400" dirty="0"/>
              <a:t>더 많은 공부가 필요하다 느낌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38888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64" y="3013501"/>
            <a:ext cx="3424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55930-8D9A-1D0B-3961-479294BEDF54}"/>
              </a:ext>
            </a:extLst>
          </p:cNvPr>
          <p:cNvSpPr txBox="1"/>
          <p:nvPr/>
        </p:nvSpPr>
        <p:spPr>
          <a:xfrm>
            <a:off x="3871933" y="4287844"/>
            <a:ext cx="4478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 </a:t>
            </a:r>
            <a:r>
              <a:rPr lang="en-US" altLang="ko-KR" sz="1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https://github.com/horyong1/Java-mini-project</a:t>
            </a:r>
            <a:endParaRPr lang="ko-KR" altLang="en-US" sz="1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7977" y="16269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1.</a:t>
            </a:r>
            <a:r>
              <a:rPr lang="ko-KR" altLang="en-US" sz="1800" dirty="0"/>
              <a:t>소개 </a:t>
            </a:r>
            <a:endParaRPr lang="en-US" altLang="ko-KR" sz="1800" dirty="0"/>
          </a:p>
          <a:p>
            <a:pPr lvl="1"/>
            <a:r>
              <a:rPr lang="ko-KR" altLang="en-US" sz="1400" dirty="0"/>
              <a:t>주제 </a:t>
            </a:r>
            <a:r>
              <a:rPr lang="en-US" altLang="ko-KR" sz="1400" dirty="0"/>
              <a:t>: </a:t>
            </a:r>
            <a:r>
              <a:rPr lang="ko-KR" altLang="en-US" sz="1400" dirty="0"/>
              <a:t>도서 관리 시스템 개발</a:t>
            </a:r>
            <a:endParaRPr lang="en-US" altLang="ko-KR" sz="1400" dirty="0"/>
          </a:p>
          <a:p>
            <a:pPr lvl="1"/>
            <a:r>
              <a:rPr lang="ko-KR" altLang="en-US" sz="1400" dirty="0"/>
              <a:t>개발 기간 </a:t>
            </a:r>
            <a:r>
              <a:rPr lang="en-US" altLang="ko-KR" sz="1400" dirty="0"/>
              <a:t>: 2022-06-27~2022-07-25</a:t>
            </a:r>
          </a:p>
          <a:p>
            <a:pPr lvl="1"/>
            <a:r>
              <a:rPr lang="ko-KR" altLang="en-US" sz="1400" dirty="0"/>
              <a:t>기능 </a:t>
            </a:r>
            <a:r>
              <a:rPr lang="en-US" altLang="ko-KR" sz="1400" dirty="0"/>
              <a:t>: </a:t>
            </a:r>
            <a:r>
              <a:rPr lang="ko-KR" altLang="en-US" sz="1400" dirty="0"/>
              <a:t>회원</a:t>
            </a:r>
            <a:r>
              <a:rPr lang="en-US" altLang="ko-KR" sz="1400" dirty="0"/>
              <a:t>(</a:t>
            </a:r>
            <a:r>
              <a:rPr lang="ko-KR" altLang="en-US" sz="1400" dirty="0"/>
              <a:t>도서 검색</a:t>
            </a:r>
            <a:r>
              <a:rPr lang="en-US" altLang="ko-KR" sz="1400" dirty="0"/>
              <a:t>,</a:t>
            </a:r>
            <a:r>
              <a:rPr lang="ko-KR" altLang="en-US" sz="1400" dirty="0"/>
              <a:t>도서대출</a:t>
            </a:r>
            <a:r>
              <a:rPr lang="en-US" altLang="ko-KR" sz="1400" dirty="0"/>
              <a:t>,</a:t>
            </a:r>
            <a:r>
              <a:rPr lang="ko-KR" altLang="en-US" sz="1400" dirty="0"/>
              <a:t>도서 반납</a:t>
            </a:r>
            <a:r>
              <a:rPr lang="en-US" altLang="ko-KR" sz="1400" dirty="0"/>
              <a:t>,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)</a:t>
            </a:r>
          </a:p>
          <a:p>
            <a:pPr marL="914400" lvl="2" indent="0">
              <a:buNone/>
            </a:pPr>
            <a:r>
              <a:rPr lang="en-US" altLang="ko-KR" sz="1400" dirty="0"/>
              <a:t>     </a:t>
            </a:r>
            <a:r>
              <a:rPr lang="ko-KR" altLang="en-US" sz="1400" dirty="0"/>
              <a:t>관리자</a:t>
            </a:r>
            <a:r>
              <a:rPr lang="en-US" altLang="ko-KR" sz="1400" dirty="0"/>
              <a:t>(</a:t>
            </a:r>
            <a:r>
              <a:rPr lang="ko-KR" altLang="en-US" sz="1400" dirty="0"/>
              <a:t>도서 목록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도서 대출 관리</a:t>
            </a:r>
            <a:r>
              <a:rPr lang="en-US" altLang="ko-KR" sz="1400" dirty="0"/>
              <a:t>,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2.</a:t>
            </a:r>
            <a:r>
              <a:rPr lang="ko-KR" altLang="en-US" sz="1800" dirty="0"/>
              <a:t>개발 목적</a:t>
            </a:r>
            <a:endParaRPr lang="en-US" altLang="ko-KR" sz="1800" dirty="0"/>
          </a:p>
          <a:p>
            <a:pPr lvl="1"/>
            <a:r>
              <a:rPr lang="ko-KR" altLang="en-US" sz="1400" dirty="0"/>
              <a:t>우리가 흔히 도서관을 방문하면 자신이 원하는 책을 찾기 위해 도서 검색기를 통해 자신이 찾고 싶은 책을 검색하여 대출 가능 정보와 관련 정보를 얻을 수 있습니다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그러한 프로그램과 같은 목적으로 </a:t>
            </a:r>
            <a:r>
              <a:rPr lang="en-US" altLang="ko-KR" sz="1400" dirty="0"/>
              <a:t>JAVA</a:t>
            </a:r>
            <a:r>
              <a:rPr lang="ko-KR" altLang="en-US" sz="1400" dirty="0"/>
              <a:t>와 </a:t>
            </a:r>
            <a:r>
              <a:rPr lang="en-US" altLang="ko-KR" sz="1400" dirty="0"/>
              <a:t>ORCLE</a:t>
            </a:r>
            <a:r>
              <a:rPr lang="ko-KR" altLang="en-US" sz="1400" dirty="0"/>
              <a:t>을 활용하여 도서 관리 프로그램을 구현하였습니다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A5C615-81F7-A816-02EC-57898B15B564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A6327E-04B7-C859-9F0E-77CE1D5D90D4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6351A-AE22-F6FF-C12C-2517C8B8DB2C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1.</a:t>
            </a:r>
            <a:r>
              <a:rPr lang="ko-KR" altLang="en-US" sz="3200" dirty="0"/>
              <a:t>개요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C3ACF-C278-7B97-4882-E1628771C901}"/>
              </a:ext>
            </a:extLst>
          </p:cNvPr>
          <p:cNvSpPr txBox="1"/>
          <p:nvPr/>
        </p:nvSpPr>
        <p:spPr>
          <a:xfrm>
            <a:off x="697977" y="981967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프로젝트 개요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4973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78" y="4743387"/>
            <a:ext cx="2235315" cy="8699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02" y="1050727"/>
            <a:ext cx="2578651" cy="25786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39" y="1344430"/>
            <a:ext cx="3168592" cy="17603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8103"/>
            <a:ext cx="4903337" cy="25805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20" y="1543556"/>
            <a:ext cx="3352800" cy="13620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283FA-43DB-3226-D62C-71B4E705D3EA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1.</a:t>
            </a:r>
            <a:r>
              <a:rPr lang="ko-KR" altLang="en-US" sz="3200" dirty="0"/>
              <a:t>개요</a:t>
            </a:r>
            <a:endParaRPr lang="en-US" altLang="ko-K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CD9242-BBCB-926E-9CA1-B74C6F5E6264}"/>
              </a:ext>
            </a:extLst>
          </p:cNvPr>
          <p:cNvSpPr txBox="1"/>
          <p:nvPr/>
        </p:nvSpPr>
        <p:spPr>
          <a:xfrm>
            <a:off x="697977" y="9819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개발 환경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1738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647771"/>
              </p:ext>
            </p:extLst>
          </p:nvPr>
        </p:nvGraphicFramePr>
        <p:xfrm>
          <a:off x="1047344" y="2197100"/>
          <a:ext cx="9939105" cy="31119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7295">
                  <a:extLst>
                    <a:ext uri="{9D8B030D-6E8A-4147-A177-3AD203B41FA5}">
                      <a16:colId xmlns:a16="http://schemas.microsoft.com/office/drawing/2014/main" val="300013953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94727078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35618320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33731787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8063144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677114163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721786512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1219872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07113393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698088230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383241210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886020943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118366822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759348080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553875722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970811028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410439485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95007614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56525451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51951568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550564405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815920136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27763734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16796135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884390169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1363670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80762795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059754360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06864127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217140256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218812723"/>
                    </a:ext>
                  </a:extLst>
                </a:gridCol>
              </a:tblGrid>
              <a:tr h="59162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개발일정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815909"/>
                  </a:ext>
                </a:extLst>
              </a:tr>
              <a:tr h="59162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56239"/>
                  </a:ext>
                </a:extLst>
              </a:tr>
              <a:tr h="48218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692278"/>
                  </a:ext>
                </a:extLst>
              </a:tr>
              <a:tr h="48218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Database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98876"/>
                  </a:ext>
                </a:extLst>
              </a:tr>
              <a:tr h="48218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609239"/>
                  </a:ext>
                </a:extLst>
              </a:tr>
              <a:tr h="48218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 확인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07139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34891-EA3E-7E8F-8EE9-EBAC7072D803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1.</a:t>
            </a:r>
            <a:r>
              <a:rPr lang="ko-KR" altLang="en-US" sz="3200" dirty="0"/>
              <a:t>개요</a:t>
            </a:r>
            <a:endParaRPr lang="en-US" altLang="ko-K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0A2BC-E062-AC27-BCEB-E99CF6243164}"/>
              </a:ext>
            </a:extLst>
          </p:cNvPr>
          <p:cNvSpPr txBox="1"/>
          <p:nvPr/>
        </p:nvSpPr>
        <p:spPr>
          <a:xfrm>
            <a:off x="697977" y="9819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개발 일정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7144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053993" cy="1354217"/>
              <a:chOff x="2700072" y="2021840"/>
              <a:chExt cx="4158541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930794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구조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40" y="1110887"/>
            <a:ext cx="6275864" cy="5534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A5104-FA40-8051-97E8-195CF96F45BD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C5F31-0D25-3054-350F-C25A2C7D006A}"/>
              </a:ext>
            </a:extLst>
          </p:cNvPr>
          <p:cNvSpPr txBox="1"/>
          <p:nvPr/>
        </p:nvSpPr>
        <p:spPr>
          <a:xfrm>
            <a:off x="697977" y="981967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en-US" altLang="ko-KR" sz="1800" b="1" dirty="0" err="1"/>
              <a:t>UseCase</a:t>
            </a:r>
            <a:r>
              <a:rPr lang="en-US" altLang="ko-KR" sz="1800" b="1" dirty="0"/>
              <a:t> Diagram </a:t>
            </a:r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648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68764"/>
              </p:ext>
            </p:extLst>
          </p:nvPr>
        </p:nvGraphicFramePr>
        <p:xfrm>
          <a:off x="3759642" y="2451692"/>
          <a:ext cx="1363965" cy="1234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3965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CheckOutView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CheckOutView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CheckOutView</a:t>
                      </a:r>
                      <a:r>
                        <a:rPr lang="en-US" altLang="ko-KR" sz="900" dirty="0"/>
                        <a:t>():void</a:t>
                      </a:r>
                    </a:p>
                    <a:p>
                      <a:pPr latinLnBrk="1"/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37930"/>
              </p:ext>
            </p:extLst>
          </p:nvPr>
        </p:nvGraphicFramePr>
        <p:xfrm>
          <a:off x="6259561" y="699881"/>
          <a:ext cx="2234761" cy="2194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3476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29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CheckOutDAO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9397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-driver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url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-user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-password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-con : Connection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pstmt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PreparedStatement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rs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ResultSet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692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CheckOutDAO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insertCheckout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CheckOutVo</a:t>
                      </a:r>
                      <a:r>
                        <a:rPr lang="en-US" altLang="ko-KR" sz="90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searchAll</a:t>
                      </a:r>
                      <a:r>
                        <a:rPr lang="en-US" altLang="ko-KR" sz="900" dirty="0"/>
                        <a:t>() : </a:t>
                      </a:r>
                      <a:r>
                        <a:rPr lang="en-US" altLang="ko-KR" sz="900" dirty="0" err="1"/>
                        <a:t>ArrayList</a:t>
                      </a:r>
                      <a:r>
                        <a:rPr lang="en-US" altLang="ko-KR" sz="900" dirty="0"/>
                        <a:t>&lt;</a:t>
                      </a:r>
                      <a:r>
                        <a:rPr lang="en-US" altLang="ko-KR" sz="900" dirty="0" err="1"/>
                        <a:t>CheckOutVo</a:t>
                      </a:r>
                      <a:r>
                        <a:rPr lang="en-US" altLang="ko-KR" sz="900" dirty="0"/>
                        <a:t>&gt;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titleCheck</a:t>
                      </a:r>
                      <a:r>
                        <a:rPr lang="en-US" altLang="ko-KR" sz="900" dirty="0"/>
                        <a:t>(String) : int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idCheck</a:t>
                      </a:r>
                      <a:r>
                        <a:rPr lang="en-US" altLang="ko-KR" sz="900" dirty="0"/>
                        <a:t>(String) : int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connDB</a:t>
                      </a:r>
                      <a:r>
                        <a:rPr lang="en-US" altLang="ko-KR" sz="900" dirty="0"/>
                        <a:t>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20432"/>
              </p:ext>
            </p:extLst>
          </p:nvPr>
        </p:nvGraphicFramePr>
        <p:xfrm>
          <a:off x="4907518" y="5120591"/>
          <a:ext cx="2028119" cy="1397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28119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35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Effectiveness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+Effectiveness()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isAlphaNumeric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isId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isNumeric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isTel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isValidEmail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isDate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367119"/>
              </p:ext>
            </p:extLst>
          </p:nvPr>
        </p:nvGraphicFramePr>
        <p:xfrm>
          <a:off x="1299635" y="3234082"/>
          <a:ext cx="1364941" cy="11686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494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09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460464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/>
                        <a:t>-id : String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pwd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437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AdminView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adminGui</a:t>
                      </a:r>
                      <a:r>
                        <a:rPr lang="en-US" altLang="ko-KR" sz="900" baseline="0" dirty="0"/>
                        <a:t>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19A9F836-FF11-0FEB-E0E0-FB923DD27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681841"/>
              </p:ext>
            </p:extLst>
          </p:nvPr>
        </p:nvGraphicFramePr>
        <p:xfrm>
          <a:off x="3126510" y="927036"/>
          <a:ext cx="1961007" cy="11583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61007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57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Loginview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pwd</a:t>
                      </a:r>
                      <a:r>
                        <a:rPr lang="en-US" altLang="ko-KR" sz="900" baseline="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564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Loginview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mainView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idpwdlist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String[]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71AF2DBD-C83B-5874-1FCD-5DB2342F3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583904"/>
              </p:ext>
            </p:extLst>
          </p:nvPr>
        </p:nvGraphicFramePr>
        <p:xfrm>
          <a:off x="1665102" y="5148964"/>
          <a:ext cx="1380736" cy="10260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0736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98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SelectView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317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pwd</a:t>
                      </a:r>
                      <a:r>
                        <a:rPr lang="en-US" altLang="ko-KR" sz="900" baseline="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431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SelectView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selectview</a:t>
                      </a:r>
                      <a:r>
                        <a:rPr lang="en-US" altLang="ko-KR" sz="900" baseline="0" dirty="0"/>
                        <a:t>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7C9B7891-4392-112D-7F99-01BEA2354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843937"/>
              </p:ext>
            </p:extLst>
          </p:nvPr>
        </p:nvGraphicFramePr>
        <p:xfrm>
          <a:off x="6271575" y="3376504"/>
          <a:ext cx="1915001" cy="132470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500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84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CheckOutVo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517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checkout_date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return_date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456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CheckOutVo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CheckOutVo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9879C997-D5A2-7626-0250-719073AB3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60648"/>
              </p:ext>
            </p:extLst>
          </p:nvPr>
        </p:nvGraphicFramePr>
        <p:xfrm>
          <a:off x="8920868" y="1810712"/>
          <a:ext cx="2624352" cy="3977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4352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06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BookDAO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9614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-driver : String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url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-user : String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-password : String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-con : Connection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stmt</a:t>
                      </a:r>
                      <a:r>
                        <a:rPr lang="en-US" altLang="ko-KR" sz="900" dirty="0"/>
                        <a:t> : Statement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rs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ResultSet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pstmt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PreparedStatement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230743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BookDAO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insertData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updateData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deleteBook</a:t>
                      </a:r>
                      <a:r>
                        <a:rPr lang="en-US" altLang="ko-KR" sz="900" baseline="0" dirty="0"/>
                        <a:t>(String) : int</a:t>
                      </a:r>
                    </a:p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AllList</a:t>
                      </a:r>
                      <a:r>
                        <a:rPr lang="en-US" altLang="ko-KR" sz="900" baseline="0" dirty="0"/>
                        <a:t>()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Allselect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selectAll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selectTitle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deleteData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returnAll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returnTitle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adReturnAll</a:t>
                      </a:r>
                      <a:r>
                        <a:rPr lang="en-US" altLang="ko-KR" sz="900" baseline="0" dirty="0"/>
                        <a:t>(int)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adreturnTitle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adreturnid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adReturnLate</a:t>
                      </a:r>
                      <a:r>
                        <a:rPr lang="en-US" altLang="ko-KR" sz="900" baseline="0" dirty="0"/>
                        <a:t>()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connDB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/>
                    </a:p>
                    <a:p>
                      <a:pPr algn="l"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581760D8-61EC-E434-220E-01305CB6E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40278"/>
              </p:ext>
            </p:extLst>
          </p:nvPr>
        </p:nvGraphicFramePr>
        <p:xfrm>
          <a:off x="1222616" y="1979103"/>
          <a:ext cx="1511852" cy="7195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11852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11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Main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3740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+Main()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+main(String[])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724D3F55-B526-D968-747C-45BDF7135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21247"/>
              </p:ext>
            </p:extLst>
          </p:nvPr>
        </p:nvGraphicFramePr>
        <p:xfrm>
          <a:off x="2982681" y="3885741"/>
          <a:ext cx="1511852" cy="8312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11852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11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Signupview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193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-result : 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3740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Signupview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SignupViewGui</a:t>
                      </a:r>
                      <a:r>
                        <a:rPr lang="en-US" altLang="ko-KR" sz="900" baseline="0" dirty="0"/>
                        <a:t>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068C535-560F-64D4-A3CC-7B303828EA2D}"/>
              </a:ext>
            </a:extLst>
          </p:cNvPr>
          <p:cNvCxnSpPr>
            <a:cxnSpLocks/>
            <a:stCxn id="4" idx="3"/>
            <a:endCxn id="74" idx="1"/>
          </p:cNvCxnSpPr>
          <p:nvPr/>
        </p:nvCxnSpPr>
        <p:spPr>
          <a:xfrm>
            <a:off x="5123607" y="3068912"/>
            <a:ext cx="1147968" cy="96994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9FC2176-E12A-7C7D-6437-3BC5002648CF}"/>
              </a:ext>
            </a:extLst>
          </p:cNvPr>
          <p:cNvSpPr txBox="1"/>
          <p:nvPr/>
        </p:nvSpPr>
        <p:spPr>
          <a:xfrm>
            <a:off x="5259222" y="3762630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38E3355-9D98-07F5-B94E-0A69476A197A}"/>
              </a:ext>
            </a:extLst>
          </p:cNvPr>
          <p:cNvCxnSpPr>
            <a:cxnSpLocks/>
            <a:stCxn id="77" idx="2"/>
            <a:endCxn id="9" idx="1"/>
          </p:cNvCxnSpPr>
          <p:nvPr/>
        </p:nvCxnSpPr>
        <p:spPr>
          <a:xfrm>
            <a:off x="3738607" y="4717036"/>
            <a:ext cx="1168911" cy="110205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DA83E7C-0F72-D1AE-5E4F-C204E67821C0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7229075" y="2929175"/>
            <a:ext cx="124240" cy="44732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4E28450-ABC2-0EFB-1ABF-E9759E44A89B}"/>
              </a:ext>
            </a:extLst>
          </p:cNvPr>
          <p:cNvSpPr txBox="1"/>
          <p:nvPr/>
        </p:nvSpPr>
        <p:spPr>
          <a:xfrm>
            <a:off x="3364160" y="517163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3EEE570-D9F2-E603-723E-3AC6CF1C9476}"/>
              </a:ext>
            </a:extLst>
          </p:cNvPr>
          <p:cNvSpPr txBox="1"/>
          <p:nvPr/>
        </p:nvSpPr>
        <p:spPr>
          <a:xfrm>
            <a:off x="6552359" y="2987861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0A1A96B-36DB-4186-D9EF-5B14EB62094F}"/>
              </a:ext>
            </a:extLst>
          </p:cNvPr>
          <p:cNvCxnSpPr>
            <a:cxnSpLocks/>
            <a:stCxn id="75" idx="1"/>
            <a:endCxn id="74" idx="3"/>
          </p:cNvCxnSpPr>
          <p:nvPr/>
        </p:nvCxnSpPr>
        <p:spPr>
          <a:xfrm flipH="1">
            <a:off x="8186576" y="3799532"/>
            <a:ext cx="734292" cy="23932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5C84830-05DB-6B80-86FD-60EE55BD95FD}"/>
              </a:ext>
            </a:extLst>
          </p:cNvPr>
          <p:cNvSpPr txBox="1"/>
          <p:nvPr/>
        </p:nvSpPr>
        <p:spPr>
          <a:xfrm>
            <a:off x="8226712" y="361391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6A11829-DFAF-40F8-B740-912BF2338EE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589A9CA-4CD1-3168-B104-03ADA8847191}"/>
              </a:ext>
            </a:extLst>
          </p:cNvPr>
          <p:cNvSpPr txBox="1"/>
          <p:nvPr/>
        </p:nvSpPr>
        <p:spPr>
          <a:xfrm>
            <a:off x="697977" y="981967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-Class Diagram</a:t>
            </a:r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82191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3097</Words>
  <Application>Microsoft Office PowerPoint</Application>
  <PresentationFormat>와이드스크린</PresentationFormat>
  <Paragraphs>854</Paragraphs>
  <Slides>36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나눔스퀘어 ExtraBold</vt:lpstr>
      <vt:lpstr>맑은 고딕</vt:lpstr>
      <vt:lpstr>Arial</vt:lpstr>
      <vt:lpstr>Office 테마</vt:lpstr>
      <vt:lpstr>도서 관리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42</cp:revision>
  <dcterms:created xsi:type="dcterms:W3CDTF">2022-07-21T05:12:16Z</dcterms:created>
  <dcterms:modified xsi:type="dcterms:W3CDTF">2022-08-17T15:09:37Z</dcterms:modified>
</cp:coreProperties>
</file>